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45" r:id="rId2"/>
    <p:sldId id="257" r:id="rId3"/>
    <p:sldId id="358" r:id="rId4"/>
    <p:sldId id="259" r:id="rId5"/>
    <p:sldId id="361" r:id="rId6"/>
    <p:sldId id="359" r:id="rId7"/>
    <p:sldId id="360" r:id="rId8"/>
    <p:sldId id="381" r:id="rId9"/>
    <p:sldId id="363" r:id="rId10"/>
    <p:sldId id="364" r:id="rId11"/>
    <p:sldId id="365" r:id="rId12"/>
    <p:sldId id="372" r:id="rId13"/>
    <p:sldId id="366" r:id="rId14"/>
    <p:sldId id="367" r:id="rId15"/>
    <p:sldId id="370" r:id="rId16"/>
    <p:sldId id="383" r:id="rId17"/>
    <p:sldId id="368" r:id="rId18"/>
    <p:sldId id="382" r:id="rId19"/>
    <p:sldId id="369" r:id="rId20"/>
    <p:sldId id="371" r:id="rId21"/>
    <p:sldId id="377" r:id="rId22"/>
    <p:sldId id="380" r:id="rId23"/>
    <p:sldId id="376" r:id="rId24"/>
    <p:sldId id="378" r:id="rId25"/>
    <p:sldId id="379" r:id="rId26"/>
    <p:sldId id="375" r:id="rId27"/>
    <p:sldId id="384" r:id="rId28"/>
    <p:sldId id="374" r:id="rId2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EBA12B-2814-D006-A11C-ABD7A556D6D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37A1DD18-9948-6594-01C6-215771B988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A7BD76C-527F-238A-D25B-57FF3B32D6A1}"/>
              </a:ext>
            </a:extLst>
          </p:cNvPr>
          <p:cNvSpPr>
            <a:spLocks noGrp="1"/>
          </p:cNvSpPr>
          <p:nvPr>
            <p:ph type="dt" sz="half" idx="10"/>
          </p:nvPr>
        </p:nvSpPr>
        <p:spPr/>
        <p:txBody>
          <a:bodyPr/>
          <a:lstStyle/>
          <a:p>
            <a:fld id="{92FCC56A-784F-40AD-861F-7C26795540BA}" type="datetimeFigureOut">
              <a:rPr lang="it-IT" smtClean="0"/>
              <a:t>16/02/2024</a:t>
            </a:fld>
            <a:endParaRPr lang="it-IT"/>
          </a:p>
        </p:txBody>
      </p:sp>
      <p:sp>
        <p:nvSpPr>
          <p:cNvPr id="5" name="Segnaposto piè di pagina 4">
            <a:extLst>
              <a:ext uri="{FF2B5EF4-FFF2-40B4-BE49-F238E27FC236}">
                <a16:creationId xmlns:a16="http://schemas.microsoft.com/office/drawing/2014/main" id="{59BE48D2-0CBE-B5CE-F7C5-2C0381F6301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20358F2-A705-A9EE-544C-7063E157547C}"/>
              </a:ext>
            </a:extLst>
          </p:cNvPr>
          <p:cNvSpPr>
            <a:spLocks noGrp="1"/>
          </p:cNvSpPr>
          <p:nvPr>
            <p:ph type="sldNum" sz="quarter" idx="12"/>
          </p:nvPr>
        </p:nvSpPr>
        <p:spPr/>
        <p:txBody>
          <a:bodyPr/>
          <a:lstStyle/>
          <a:p>
            <a:fld id="{4E3AA272-1924-47CC-89C3-20A42865BEBA}" type="slidenum">
              <a:rPr lang="it-IT" smtClean="0"/>
              <a:t>‹N›</a:t>
            </a:fld>
            <a:endParaRPr lang="it-IT"/>
          </a:p>
        </p:txBody>
      </p:sp>
    </p:spTree>
    <p:extLst>
      <p:ext uri="{BB962C8B-B14F-4D97-AF65-F5344CB8AC3E}">
        <p14:creationId xmlns:p14="http://schemas.microsoft.com/office/powerpoint/2010/main" val="2884186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E6A377-C6A7-2192-7DC3-F697BC03B7CA}"/>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236E151-A9AE-745F-ECB0-725DC8DE84B9}"/>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DE52792-AC68-2447-B60C-451764BC1CC8}"/>
              </a:ext>
            </a:extLst>
          </p:cNvPr>
          <p:cNvSpPr>
            <a:spLocks noGrp="1"/>
          </p:cNvSpPr>
          <p:nvPr>
            <p:ph type="dt" sz="half" idx="10"/>
          </p:nvPr>
        </p:nvSpPr>
        <p:spPr/>
        <p:txBody>
          <a:bodyPr/>
          <a:lstStyle/>
          <a:p>
            <a:fld id="{92FCC56A-784F-40AD-861F-7C26795540BA}" type="datetimeFigureOut">
              <a:rPr lang="it-IT" smtClean="0"/>
              <a:t>16/02/2024</a:t>
            </a:fld>
            <a:endParaRPr lang="it-IT"/>
          </a:p>
        </p:txBody>
      </p:sp>
      <p:sp>
        <p:nvSpPr>
          <p:cNvPr id="5" name="Segnaposto piè di pagina 4">
            <a:extLst>
              <a:ext uri="{FF2B5EF4-FFF2-40B4-BE49-F238E27FC236}">
                <a16:creationId xmlns:a16="http://schemas.microsoft.com/office/drawing/2014/main" id="{AE201F0B-D0DA-2A38-AB32-916A5F1A551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965C0AD-4159-2E76-EC9F-3BE328049E33}"/>
              </a:ext>
            </a:extLst>
          </p:cNvPr>
          <p:cNvSpPr>
            <a:spLocks noGrp="1"/>
          </p:cNvSpPr>
          <p:nvPr>
            <p:ph type="sldNum" sz="quarter" idx="12"/>
          </p:nvPr>
        </p:nvSpPr>
        <p:spPr/>
        <p:txBody>
          <a:bodyPr/>
          <a:lstStyle/>
          <a:p>
            <a:fld id="{4E3AA272-1924-47CC-89C3-20A42865BEBA}" type="slidenum">
              <a:rPr lang="it-IT" smtClean="0"/>
              <a:t>‹N›</a:t>
            </a:fld>
            <a:endParaRPr lang="it-IT"/>
          </a:p>
        </p:txBody>
      </p:sp>
    </p:spTree>
    <p:extLst>
      <p:ext uri="{BB962C8B-B14F-4D97-AF65-F5344CB8AC3E}">
        <p14:creationId xmlns:p14="http://schemas.microsoft.com/office/powerpoint/2010/main" val="1031061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AEFA9E8D-F03F-A25D-9666-6A1C2B3AD54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02A94A5-225C-8D36-1837-FCA98388C37F}"/>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04C00DF-ADC4-1EF2-1846-A5FDAC32E760}"/>
              </a:ext>
            </a:extLst>
          </p:cNvPr>
          <p:cNvSpPr>
            <a:spLocks noGrp="1"/>
          </p:cNvSpPr>
          <p:nvPr>
            <p:ph type="dt" sz="half" idx="10"/>
          </p:nvPr>
        </p:nvSpPr>
        <p:spPr/>
        <p:txBody>
          <a:bodyPr/>
          <a:lstStyle/>
          <a:p>
            <a:fld id="{92FCC56A-784F-40AD-861F-7C26795540BA}" type="datetimeFigureOut">
              <a:rPr lang="it-IT" smtClean="0"/>
              <a:t>16/02/2024</a:t>
            </a:fld>
            <a:endParaRPr lang="it-IT"/>
          </a:p>
        </p:txBody>
      </p:sp>
      <p:sp>
        <p:nvSpPr>
          <p:cNvPr id="5" name="Segnaposto piè di pagina 4">
            <a:extLst>
              <a:ext uri="{FF2B5EF4-FFF2-40B4-BE49-F238E27FC236}">
                <a16:creationId xmlns:a16="http://schemas.microsoft.com/office/drawing/2014/main" id="{36FEB9CD-9831-078C-3E68-13F8313D01B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F46505B-5993-10AE-D39C-931FC474A403}"/>
              </a:ext>
            </a:extLst>
          </p:cNvPr>
          <p:cNvSpPr>
            <a:spLocks noGrp="1"/>
          </p:cNvSpPr>
          <p:nvPr>
            <p:ph type="sldNum" sz="quarter" idx="12"/>
          </p:nvPr>
        </p:nvSpPr>
        <p:spPr/>
        <p:txBody>
          <a:bodyPr/>
          <a:lstStyle/>
          <a:p>
            <a:fld id="{4E3AA272-1924-47CC-89C3-20A42865BEBA}" type="slidenum">
              <a:rPr lang="it-IT" smtClean="0"/>
              <a:t>‹N›</a:t>
            </a:fld>
            <a:endParaRPr lang="it-IT"/>
          </a:p>
        </p:txBody>
      </p:sp>
    </p:spTree>
    <p:extLst>
      <p:ext uri="{BB962C8B-B14F-4D97-AF65-F5344CB8AC3E}">
        <p14:creationId xmlns:p14="http://schemas.microsoft.com/office/powerpoint/2010/main" val="2418786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219486-0569-4030-85B3-2DA7CACD022E}"/>
              </a:ext>
            </a:extLst>
          </p:cNvPr>
          <p:cNvSpPr>
            <a:spLocks noGrp="1"/>
          </p:cNvSpPr>
          <p:nvPr>
            <p:ph type="dt" sz="half" idx="10"/>
          </p:nvPr>
        </p:nvSpPr>
        <p:spPr/>
        <p:txBody>
          <a:bodyPr/>
          <a:lstStyle>
            <a:lvl1pPr>
              <a:defRPr>
                <a:solidFill>
                  <a:srgbClr val="FBF5E8"/>
                </a:solidFill>
              </a:defRPr>
            </a:lvl1pPr>
          </a:lstStyle>
          <a:p>
            <a:fld id="{A08A89E4-D00E-4618-BE4D-03035A2F693C}" type="datetime1">
              <a:rPr lang="en-US" smtClean="0"/>
              <a:pPr/>
              <a:t>2/16/2024</a:t>
            </a:fld>
            <a:endParaRPr lang="en-US"/>
          </a:p>
        </p:txBody>
      </p:sp>
      <p:sp>
        <p:nvSpPr>
          <p:cNvPr id="5" name="Footer Placeholder 4">
            <a:extLst>
              <a:ext uri="{FF2B5EF4-FFF2-40B4-BE49-F238E27FC236}">
                <a16:creationId xmlns:a16="http://schemas.microsoft.com/office/drawing/2014/main" id="{98134E95-3093-48D7-9A44-16A8A10E5FA6}"/>
              </a:ext>
            </a:extLst>
          </p:cNvPr>
          <p:cNvSpPr>
            <a:spLocks noGrp="1"/>
          </p:cNvSpPr>
          <p:nvPr>
            <p:ph type="ftr" sz="quarter" idx="11"/>
          </p:nvPr>
        </p:nvSpPr>
        <p:spPr/>
        <p:txBody>
          <a:bodyPr/>
          <a:lstStyle>
            <a:lvl1pPr>
              <a:defRPr>
                <a:solidFill>
                  <a:srgbClr val="FBF5E8"/>
                </a:solidFill>
              </a:defRPr>
            </a:lvl1pPr>
          </a:lstStyle>
          <a:p>
            <a:r>
              <a:rPr lang="en-US"/>
              <a:t>Designed by PoweredTemplate</a:t>
            </a:r>
          </a:p>
        </p:txBody>
      </p:sp>
      <p:sp>
        <p:nvSpPr>
          <p:cNvPr id="6" name="Slide Number Placeholder 5">
            <a:extLst>
              <a:ext uri="{FF2B5EF4-FFF2-40B4-BE49-F238E27FC236}">
                <a16:creationId xmlns:a16="http://schemas.microsoft.com/office/drawing/2014/main" id="{0ACBBDAD-9190-4926-B3E0-29B3C571CD83}"/>
              </a:ext>
            </a:extLst>
          </p:cNvPr>
          <p:cNvSpPr>
            <a:spLocks noGrp="1"/>
          </p:cNvSpPr>
          <p:nvPr>
            <p:ph type="sldNum" sz="quarter" idx="12"/>
          </p:nvPr>
        </p:nvSpPr>
        <p:spPr/>
        <p:txBody>
          <a:bodyPr/>
          <a:lstStyle>
            <a:lvl1pPr>
              <a:defRPr>
                <a:solidFill>
                  <a:srgbClr val="FBF5E8"/>
                </a:solidFill>
              </a:defRPr>
            </a:lvl1pPr>
          </a:lstStyle>
          <a:p>
            <a:fld id="{5F294920-2F4F-4D88-AD0A-053AE5A679D0}" type="slidenum">
              <a:rPr lang="en-US" smtClean="0"/>
              <a:pPr/>
              <a:t>‹N›</a:t>
            </a:fld>
            <a:endParaRPr lang="en-US"/>
          </a:p>
        </p:txBody>
      </p:sp>
      <p:sp>
        <p:nvSpPr>
          <p:cNvPr id="7" name="Title 7">
            <a:extLst>
              <a:ext uri="{FF2B5EF4-FFF2-40B4-BE49-F238E27FC236}">
                <a16:creationId xmlns:a16="http://schemas.microsoft.com/office/drawing/2014/main" id="{3901E25F-8781-5505-CFAA-15DF0267109A}"/>
              </a:ext>
            </a:extLst>
          </p:cNvPr>
          <p:cNvSpPr>
            <a:spLocks noGrp="1"/>
          </p:cNvSpPr>
          <p:nvPr>
            <p:ph type="ctrTitle"/>
          </p:nvPr>
        </p:nvSpPr>
        <p:spPr>
          <a:xfrm>
            <a:off x="838200" y="2312019"/>
            <a:ext cx="10515600" cy="868502"/>
          </a:xfrm>
        </p:spPr>
        <p:txBody>
          <a:bodyPr/>
          <a:lstStyle>
            <a:lvl1pPr algn="l">
              <a:defRPr b="1">
                <a:solidFill>
                  <a:srgbClr val="FBF5E8"/>
                </a:solidFill>
              </a:defRPr>
            </a:lvl1pPr>
          </a:lstStyle>
          <a:p>
            <a:pPr algn="l"/>
            <a:endParaRPr lang="en-US" dirty="0">
              <a:solidFill>
                <a:srgbClr val="011324"/>
              </a:solidFill>
            </a:endParaRPr>
          </a:p>
        </p:txBody>
      </p:sp>
      <p:sp>
        <p:nvSpPr>
          <p:cNvPr id="8" name="Subtitle 8">
            <a:extLst>
              <a:ext uri="{FF2B5EF4-FFF2-40B4-BE49-F238E27FC236}">
                <a16:creationId xmlns:a16="http://schemas.microsoft.com/office/drawing/2014/main" id="{7260C261-53D6-E321-957B-4237817247A4}"/>
              </a:ext>
            </a:extLst>
          </p:cNvPr>
          <p:cNvSpPr>
            <a:spLocks noGrp="1"/>
          </p:cNvSpPr>
          <p:nvPr>
            <p:ph type="subTitle" idx="1"/>
          </p:nvPr>
        </p:nvSpPr>
        <p:spPr>
          <a:xfrm>
            <a:off x="838200" y="3180521"/>
            <a:ext cx="10515600" cy="977832"/>
          </a:xfrm>
          <a:prstGeom prst="rect">
            <a:avLst/>
          </a:prstGeom>
        </p:spPr>
        <p:txBody>
          <a:bodyPr/>
          <a:lstStyle>
            <a:lvl1pPr marL="0" indent="0" algn="l">
              <a:buNone/>
              <a:defRPr>
                <a:solidFill>
                  <a:srgbClr val="FBF5E8"/>
                </a:solidFill>
              </a:defRPr>
            </a:lvl1pPr>
          </a:lstStyle>
          <a:p>
            <a:pPr algn="l"/>
            <a:endParaRPr lang="en-US" dirty="0">
              <a:solidFill>
                <a:srgbClr val="011324"/>
              </a:solidFill>
            </a:endParaRPr>
          </a:p>
        </p:txBody>
      </p:sp>
    </p:spTree>
    <p:extLst>
      <p:ext uri="{BB962C8B-B14F-4D97-AF65-F5344CB8AC3E}">
        <p14:creationId xmlns:p14="http://schemas.microsoft.com/office/powerpoint/2010/main" val="4396034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BCC39D-F15E-DE47-1459-B5CA694DFEE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8D20BDE-A8C4-C0D4-7DA9-327A99326795}"/>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C09035C-FD04-11B0-1018-D94843F630D6}"/>
              </a:ext>
            </a:extLst>
          </p:cNvPr>
          <p:cNvSpPr>
            <a:spLocks noGrp="1"/>
          </p:cNvSpPr>
          <p:nvPr>
            <p:ph type="dt" sz="half" idx="10"/>
          </p:nvPr>
        </p:nvSpPr>
        <p:spPr/>
        <p:txBody>
          <a:bodyPr/>
          <a:lstStyle/>
          <a:p>
            <a:fld id="{92FCC56A-784F-40AD-861F-7C26795540BA}" type="datetimeFigureOut">
              <a:rPr lang="it-IT" smtClean="0"/>
              <a:t>16/02/2024</a:t>
            </a:fld>
            <a:endParaRPr lang="it-IT"/>
          </a:p>
        </p:txBody>
      </p:sp>
      <p:sp>
        <p:nvSpPr>
          <p:cNvPr id="5" name="Segnaposto piè di pagina 4">
            <a:extLst>
              <a:ext uri="{FF2B5EF4-FFF2-40B4-BE49-F238E27FC236}">
                <a16:creationId xmlns:a16="http://schemas.microsoft.com/office/drawing/2014/main" id="{F9EA1D3F-A471-F755-D251-2E6217E835C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F4A0CE5-9B58-D943-00E0-0C9EA0567A04}"/>
              </a:ext>
            </a:extLst>
          </p:cNvPr>
          <p:cNvSpPr>
            <a:spLocks noGrp="1"/>
          </p:cNvSpPr>
          <p:nvPr>
            <p:ph type="sldNum" sz="quarter" idx="12"/>
          </p:nvPr>
        </p:nvSpPr>
        <p:spPr/>
        <p:txBody>
          <a:bodyPr/>
          <a:lstStyle/>
          <a:p>
            <a:fld id="{4E3AA272-1924-47CC-89C3-20A42865BEBA}" type="slidenum">
              <a:rPr lang="it-IT" smtClean="0"/>
              <a:t>‹N›</a:t>
            </a:fld>
            <a:endParaRPr lang="it-IT"/>
          </a:p>
        </p:txBody>
      </p:sp>
    </p:spTree>
    <p:extLst>
      <p:ext uri="{BB962C8B-B14F-4D97-AF65-F5344CB8AC3E}">
        <p14:creationId xmlns:p14="http://schemas.microsoft.com/office/powerpoint/2010/main" val="933005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E57D52-3D85-B743-DD51-E20C6DB8D6E6}"/>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07CB6298-DD70-E3A7-3F17-24409D4D497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7E59E585-F561-1249-DE69-F07822ED963D}"/>
              </a:ext>
            </a:extLst>
          </p:cNvPr>
          <p:cNvSpPr>
            <a:spLocks noGrp="1"/>
          </p:cNvSpPr>
          <p:nvPr>
            <p:ph type="dt" sz="half" idx="10"/>
          </p:nvPr>
        </p:nvSpPr>
        <p:spPr/>
        <p:txBody>
          <a:bodyPr/>
          <a:lstStyle/>
          <a:p>
            <a:fld id="{92FCC56A-784F-40AD-861F-7C26795540BA}" type="datetimeFigureOut">
              <a:rPr lang="it-IT" smtClean="0"/>
              <a:t>16/02/2024</a:t>
            </a:fld>
            <a:endParaRPr lang="it-IT"/>
          </a:p>
        </p:txBody>
      </p:sp>
      <p:sp>
        <p:nvSpPr>
          <p:cNvPr id="5" name="Segnaposto piè di pagina 4">
            <a:extLst>
              <a:ext uri="{FF2B5EF4-FFF2-40B4-BE49-F238E27FC236}">
                <a16:creationId xmlns:a16="http://schemas.microsoft.com/office/drawing/2014/main" id="{A2F44899-B1B6-046D-7B29-CE63ECF5D9F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D333204-0CAA-4729-B883-51AD1F6AB03A}"/>
              </a:ext>
            </a:extLst>
          </p:cNvPr>
          <p:cNvSpPr>
            <a:spLocks noGrp="1"/>
          </p:cNvSpPr>
          <p:nvPr>
            <p:ph type="sldNum" sz="quarter" idx="12"/>
          </p:nvPr>
        </p:nvSpPr>
        <p:spPr/>
        <p:txBody>
          <a:bodyPr/>
          <a:lstStyle/>
          <a:p>
            <a:fld id="{4E3AA272-1924-47CC-89C3-20A42865BEBA}" type="slidenum">
              <a:rPr lang="it-IT" smtClean="0"/>
              <a:t>‹N›</a:t>
            </a:fld>
            <a:endParaRPr lang="it-IT"/>
          </a:p>
        </p:txBody>
      </p:sp>
    </p:spTree>
    <p:extLst>
      <p:ext uri="{BB962C8B-B14F-4D97-AF65-F5344CB8AC3E}">
        <p14:creationId xmlns:p14="http://schemas.microsoft.com/office/powerpoint/2010/main" val="527359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C8FC3C-98C7-D67C-7974-74FF58C73CE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AF5D157-E369-C2EF-6A53-0EA4BFE2DB6E}"/>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18BF3FD-A97A-5904-4E6A-3CA75323EA10}"/>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11F5CA34-C547-ED0E-0A79-8CD9FFE36707}"/>
              </a:ext>
            </a:extLst>
          </p:cNvPr>
          <p:cNvSpPr>
            <a:spLocks noGrp="1"/>
          </p:cNvSpPr>
          <p:nvPr>
            <p:ph type="dt" sz="half" idx="10"/>
          </p:nvPr>
        </p:nvSpPr>
        <p:spPr/>
        <p:txBody>
          <a:bodyPr/>
          <a:lstStyle/>
          <a:p>
            <a:fld id="{92FCC56A-784F-40AD-861F-7C26795540BA}" type="datetimeFigureOut">
              <a:rPr lang="it-IT" smtClean="0"/>
              <a:t>16/02/2024</a:t>
            </a:fld>
            <a:endParaRPr lang="it-IT"/>
          </a:p>
        </p:txBody>
      </p:sp>
      <p:sp>
        <p:nvSpPr>
          <p:cNvPr id="6" name="Segnaposto piè di pagina 5">
            <a:extLst>
              <a:ext uri="{FF2B5EF4-FFF2-40B4-BE49-F238E27FC236}">
                <a16:creationId xmlns:a16="http://schemas.microsoft.com/office/drawing/2014/main" id="{A6D2135E-BDD1-82BE-7FC1-5C9013079A0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B8A7726-FFB5-723C-A9E9-01BDE092094F}"/>
              </a:ext>
            </a:extLst>
          </p:cNvPr>
          <p:cNvSpPr>
            <a:spLocks noGrp="1"/>
          </p:cNvSpPr>
          <p:nvPr>
            <p:ph type="sldNum" sz="quarter" idx="12"/>
          </p:nvPr>
        </p:nvSpPr>
        <p:spPr/>
        <p:txBody>
          <a:bodyPr/>
          <a:lstStyle/>
          <a:p>
            <a:fld id="{4E3AA272-1924-47CC-89C3-20A42865BEBA}" type="slidenum">
              <a:rPr lang="it-IT" smtClean="0"/>
              <a:t>‹N›</a:t>
            </a:fld>
            <a:endParaRPr lang="it-IT"/>
          </a:p>
        </p:txBody>
      </p:sp>
    </p:spTree>
    <p:extLst>
      <p:ext uri="{BB962C8B-B14F-4D97-AF65-F5344CB8AC3E}">
        <p14:creationId xmlns:p14="http://schemas.microsoft.com/office/powerpoint/2010/main" val="3940993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88548C-DBD1-6746-215D-3971E46059F1}"/>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3C122BE-52A5-5B24-34A0-96C989D046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2DBC1EB-CA22-1854-C235-313B1FFC1BD3}"/>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F948F24-0CF2-9237-8AC0-047728B5CA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2A0F3348-1F0C-62D0-5D96-49C8AD5C7FD9}"/>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EFBAE25-8889-8DB5-385A-58F034EA0B37}"/>
              </a:ext>
            </a:extLst>
          </p:cNvPr>
          <p:cNvSpPr>
            <a:spLocks noGrp="1"/>
          </p:cNvSpPr>
          <p:nvPr>
            <p:ph type="dt" sz="half" idx="10"/>
          </p:nvPr>
        </p:nvSpPr>
        <p:spPr/>
        <p:txBody>
          <a:bodyPr/>
          <a:lstStyle/>
          <a:p>
            <a:fld id="{92FCC56A-784F-40AD-861F-7C26795540BA}" type="datetimeFigureOut">
              <a:rPr lang="it-IT" smtClean="0"/>
              <a:t>16/02/2024</a:t>
            </a:fld>
            <a:endParaRPr lang="it-IT"/>
          </a:p>
        </p:txBody>
      </p:sp>
      <p:sp>
        <p:nvSpPr>
          <p:cNvPr id="8" name="Segnaposto piè di pagina 7">
            <a:extLst>
              <a:ext uri="{FF2B5EF4-FFF2-40B4-BE49-F238E27FC236}">
                <a16:creationId xmlns:a16="http://schemas.microsoft.com/office/drawing/2014/main" id="{148004D8-A884-FF51-8E4A-ADC8F143D0D3}"/>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8BC312C6-7CE3-2115-57EE-AE9A67FC4542}"/>
              </a:ext>
            </a:extLst>
          </p:cNvPr>
          <p:cNvSpPr>
            <a:spLocks noGrp="1"/>
          </p:cNvSpPr>
          <p:nvPr>
            <p:ph type="sldNum" sz="quarter" idx="12"/>
          </p:nvPr>
        </p:nvSpPr>
        <p:spPr/>
        <p:txBody>
          <a:bodyPr/>
          <a:lstStyle/>
          <a:p>
            <a:fld id="{4E3AA272-1924-47CC-89C3-20A42865BEBA}" type="slidenum">
              <a:rPr lang="it-IT" smtClean="0"/>
              <a:t>‹N›</a:t>
            </a:fld>
            <a:endParaRPr lang="it-IT"/>
          </a:p>
        </p:txBody>
      </p:sp>
    </p:spTree>
    <p:extLst>
      <p:ext uri="{BB962C8B-B14F-4D97-AF65-F5344CB8AC3E}">
        <p14:creationId xmlns:p14="http://schemas.microsoft.com/office/powerpoint/2010/main" val="490299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7DD06-39E0-441A-0D50-FA48455C0E4E}"/>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F9B303AE-F187-B2D6-E960-176E4BE320C7}"/>
              </a:ext>
            </a:extLst>
          </p:cNvPr>
          <p:cNvSpPr>
            <a:spLocks noGrp="1"/>
          </p:cNvSpPr>
          <p:nvPr>
            <p:ph type="dt" sz="half" idx="10"/>
          </p:nvPr>
        </p:nvSpPr>
        <p:spPr/>
        <p:txBody>
          <a:bodyPr/>
          <a:lstStyle/>
          <a:p>
            <a:fld id="{92FCC56A-784F-40AD-861F-7C26795540BA}" type="datetimeFigureOut">
              <a:rPr lang="it-IT" smtClean="0"/>
              <a:t>16/02/2024</a:t>
            </a:fld>
            <a:endParaRPr lang="it-IT"/>
          </a:p>
        </p:txBody>
      </p:sp>
      <p:sp>
        <p:nvSpPr>
          <p:cNvPr id="4" name="Segnaposto piè di pagina 3">
            <a:extLst>
              <a:ext uri="{FF2B5EF4-FFF2-40B4-BE49-F238E27FC236}">
                <a16:creationId xmlns:a16="http://schemas.microsoft.com/office/drawing/2014/main" id="{5696CD47-21C8-55F6-3129-5B933015F01A}"/>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923DE57-FC4D-7B15-CA21-1487287195B5}"/>
              </a:ext>
            </a:extLst>
          </p:cNvPr>
          <p:cNvSpPr>
            <a:spLocks noGrp="1"/>
          </p:cNvSpPr>
          <p:nvPr>
            <p:ph type="sldNum" sz="quarter" idx="12"/>
          </p:nvPr>
        </p:nvSpPr>
        <p:spPr/>
        <p:txBody>
          <a:bodyPr/>
          <a:lstStyle/>
          <a:p>
            <a:fld id="{4E3AA272-1924-47CC-89C3-20A42865BEBA}" type="slidenum">
              <a:rPr lang="it-IT" smtClean="0"/>
              <a:t>‹N›</a:t>
            </a:fld>
            <a:endParaRPr lang="it-IT"/>
          </a:p>
        </p:txBody>
      </p:sp>
    </p:spTree>
    <p:extLst>
      <p:ext uri="{BB962C8B-B14F-4D97-AF65-F5344CB8AC3E}">
        <p14:creationId xmlns:p14="http://schemas.microsoft.com/office/powerpoint/2010/main" val="1426540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451F814-A654-8100-916E-5F2433698208}"/>
              </a:ext>
            </a:extLst>
          </p:cNvPr>
          <p:cNvSpPr>
            <a:spLocks noGrp="1"/>
          </p:cNvSpPr>
          <p:nvPr>
            <p:ph type="dt" sz="half" idx="10"/>
          </p:nvPr>
        </p:nvSpPr>
        <p:spPr/>
        <p:txBody>
          <a:bodyPr/>
          <a:lstStyle/>
          <a:p>
            <a:fld id="{92FCC56A-784F-40AD-861F-7C26795540BA}" type="datetimeFigureOut">
              <a:rPr lang="it-IT" smtClean="0"/>
              <a:t>16/02/2024</a:t>
            </a:fld>
            <a:endParaRPr lang="it-IT"/>
          </a:p>
        </p:txBody>
      </p:sp>
      <p:sp>
        <p:nvSpPr>
          <p:cNvPr id="3" name="Segnaposto piè di pagina 2">
            <a:extLst>
              <a:ext uri="{FF2B5EF4-FFF2-40B4-BE49-F238E27FC236}">
                <a16:creationId xmlns:a16="http://schemas.microsoft.com/office/drawing/2014/main" id="{4BCAC9CB-DDDA-E3A7-8614-4E6309532611}"/>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14C70457-1B4E-6922-6DCB-DA00E3D87FCF}"/>
              </a:ext>
            </a:extLst>
          </p:cNvPr>
          <p:cNvSpPr>
            <a:spLocks noGrp="1"/>
          </p:cNvSpPr>
          <p:nvPr>
            <p:ph type="sldNum" sz="quarter" idx="12"/>
          </p:nvPr>
        </p:nvSpPr>
        <p:spPr/>
        <p:txBody>
          <a:bodyPr/>
          <a:lstStyle/>
          <a:p>
            <a:fld id="{4E3AA272-1924-47CC-89C3-20A42865BEBA}" type="slidenum">
              <a:rPr lang="it-IT" smtClean="0"/>
              <a:t>‹N›</a:t>
            </a:fld>
            <a:endParaRPr lang="it-IT"/>
          </a:p>
        </p:txBody>
      </p:sp>
    </p:spTree>
    <p:extLst>
      <p:ext uri="{BB962C8B-B14F-4D97-AF65-F5344CB8AC3E}">
        <p14:creationId xmlns:p14="http://schemas.microsoft.com/office/powerpoint/2010/main" val="1010359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094457-C4EE-0A9F-0364-A0C43BA23F7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F1368D8-817C-CC28-D834-321F559101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BD80B291-FB00-61CE-3944-A3CAD6B6A1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586F4ED-413C-9123-8ABB-64AE5A9AC5D9}"/>
              </a:ext>
            </a:extLst>
          </p:cNvPr>
          <p:cNvSpPr>
            <a:spLocks noGrp="1"/>
          </p:cNvSpPr>
          <p:nvPr>
            <p:ph type="dt" sz="half" idx="10"/>
          </p:nvPr>
        </p:nvSpPr>
        <p:spPr/>
        <p:txBody>
          <a:bodyPr/>
          <a:lstStyle/>
          <a:p>
            <a:fld id="{92FCC56A-784F-40AD-861F-7C26795540BA}" type="datetimeFigureOut">
              <a:rPr lang="it-IT" smtClean="0"/>
              <a:t>16/02/2024</a:t>
            </a:fld>
            <a:endParaRPr lang="it-IT"/>
          </a:p>
        </p:txBody>
      </p:sp>
      <p:sp>
        <p:nvSpPr>
          <p:cNvPr id="6" name="Segnaposto piè di pagina 5">
            <a:extLst>
              <a:ext uri="{FF2B5EF4-FFF2-40B4-BE49-F238E27FC236}">
                <a16:creationId xmlns:a16="http://schemas.microsoft.com/office/drawing/2014/main" id="{9128949C-7769-9A6C-492B-325BC8F6D32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B0AE1E7-95E5-D72B-9B4C-A4DD8D6B41FF}"/>
              </a:ext>
            </a:extLst>
          </p:cNvPr>
          <p:cNvSpPr>
            <a:spLocks noGrp="1"/>
          </p:cNvSpPr>
          <p:nvPr>
            <p:ph type="sldNum" sz="quarter" idx="12"/>
          </p:nvPr>
        </p:nvSpPr>
        <p:spPr/>
        <p:txBody>
          <a:bodyPr/>
          <a:lstStyle/>
          <a:p>
            <a:fld id="{4E3AA272-1924-47CC-89C3-20A42865BEBA}" type="slidenum">
              <a:rPr lang="it-IT" smtClean="0"/>
              <a:t>‹N›</a:t>
            </a:fld>
            <a:endParaRPr lang="it-IT"/>
          </a:p>
        </p:txBody>
      </p:sp>
    </p:spTree>
    <p:extLst>
      <p:ext uri="{BB962C8B-B14F-4D97-AF65-F5344CB8AC3E}">
        <p14:creationId xmlns:p14="http://schemas.microsoft.com/office/powerpoint/2010/main" val="359496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B13680-469C-91DD-8893-215FC526580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09EFDBAF-0967-719A-B444-8BD1ECB14A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CFE74BA1-1B26-EE1F-1FDE-A4063EDF05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B2C123A-FB2D-08C1-D669-35D143316C3C}"/>
              </a:ext>
            </a:extLst>
          </p:cNvPr>
          <p:cNvSpPr>
            <a:spLocks noGrp="1"/>
          </p:cNvSpPr>
          <p:nvPr>
            <p:ph type="dt" sz="half" idx="10"/>
          </p:nvPr>
        </p:nvSpPr>
        <p:spPr/>
        <p:txBody>
          <a:bodyPr/>
          <a:lstStyle/>
          <a:p>
            <a:fld id="{92FCC56A-784F-40AD-861F-7C26795540BA}" type="datetimeFigureOut">
              <a:rPr lang="it-IT" smtClean="0"/>
              <a:t>16/02/2024</a:t>
            </a:fld>
            <a:endParaRPr lang="it-IT"/>
          </a:p>
        </p:txBody>
      </p:sp>
      <p:sp>
        <p:nvSpPr>
          <p:cNvPr id="6" name="Segnaposto piè di pagina 5">
            <a:extLst>
              <a:ext uri="{FF2B5EF4-FFF2-40B4-BE49-F238E27FC236}">
                <a16:creationId xmlns:a16="http://schemas.microsoft.com/office/drawing/2014/main" id="{D8F6AFCE-32D3-FB13-7359-A52507071DA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D986848-9718-15D4-5C27-06644624D5B7}"/>
              </a:ext>
            </a:extLst>
          </p:cNvPr>
          <p:cNvSpPr>
            <a:spLocks noGrp="1"/>
          </p:cNvSpPr>
          <p:nvPr>
            <p:ph type="sldNum" sz="quarter" idx="12"/>
          </p:nvPr>
        </p:nvSpPr>
        <p:spPr/>
        <p:txBody>
          <a:bodyPr/>
          <a:lstStyle/>
          <a:p>
            <a:fld id="{4E3AA272-1924-47CC-89C3-20A42865BEBA}" type="slidenum">
              <a:rPr lang="it-IT" smtClean="0"/>
              <a:t>‹N›</a:t>
            </a:fld>
            <a:endParaRPr lang="it-IT"/>
          </a:p>
        </p:txBody>
      </p:sp>
    </p:spTree>
    <p:extLst>
      <p:ext uri="{BB962C8B-B14F-4D97-AF65-F5344CB8AC3E}">
        <p14:creationId xmlns:p14="http://schemas.microsoft.com/office/powerpoint/2010/main" val="3318438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54702D2A-2354-77A6-46F9-502AF32140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8771AFF-096F-42E7-55F3-7107EECA86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43C7896-2C7F-92D8-B61B-8725046643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FCC56A-784F-40AD-861F-7C26795540BA}" type="datetimeFigureOut">
              <a:rPr lang="it-IT" smtClean="0"/>
              <a:t>16/02/2024</a:t>
            </a:fld>
            <a:endParaRPr lang="it-IT"/>
          </a:p>
        </p:txBody>
      </p:sp>
      <p:sp>
        <p:nvSpPr>
          <p:cNvPr id="5" name="Segnaposto piè di pagina 4">
            <a:extLst>
              <a:ext uri="{FF2B5EF4-FFF2-40B4-BE49-F238E27FC236}">
                <a16:creationId xmlns:a16="http://schemas.microsoft.com/office/drawing/2014/main" id="{DA398928-AECB-B855-CA97-0E2F69A12E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88FF78A6-90F9-F945-8FC0-8488160BD3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3AA272-1924-47CC-89C3-20A42865BEBA}" type="slidenum">
              <a:rPr lang="it-IT" smtClean="0"/>
              <a:t>‹N›</a:t>
            </a:fld>
            <a:endParaRPr lang="it-IT"/>
          </a:p>
        </p:txBody>
      </p:sp>
    </p:spTree>
    <p:extLst>
      <p:ext uri="{BB962C8B-B14F-4D97-AF65-F5344CB8AC3E}">
        <p14:creationId xmlns:p14="http://schemas.microsoft.com/office/powerpoint/2010/main" val="348022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John-64/Formula-1-Predictor"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pixabay.com/en/cut-scissors-tool-1295044/"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John-64/Formula-1-Predictor" TargetMode="External"/><Relationship Id="rId2" Type="http://schemas.openxmlformats.org/officeDocument/2006/relationships/image" Target="../media/image29.pn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35FB9E-B0E8-ADCD-14A2-AF5B255C3DB3}"/>
              </a:ext>
            </a:extLst>
          </p:cNvPr>
          <p:cNvSpPr>
            <a:spLocks noGrp="1"/>
          </p:cNvSpPr>
          <p:nvPr>
            <p:ph type="ctrTitle"/>
          </p:nvPr>
        </p:nvSpPr>
        <p:spPr>
          <a:xfrm>
            <a:off x="838200" y="2994749"/>
            <a:ext cx="10515600" cy="868502"/>
          </a:xfrm>
        </p:spPr>
        <p:txBody>
          <a:bodyPr/>
          <a:lstStyle/>
          <a:p>
            <a:pPr>
              <a:tabLst>
                <a:tab pos="2117725" algn="l"/>
              </a:tabLst>
            </a:pPr>
            <a:r>
              <a:rPr lang="it-IT" dirty="0">
                <a:solidFill>
                  <a:schemeClr val="bg1"/>
                </a:solidFill>
                <a:latin typeface="Formula1 Display Bold" panose="02000000000000000000" pitchFamily="50" charset="0"/>
              </a:rPr>
              <a:t>F1 Predictor</a:t>
            </a:r>
            <a:endParaRPr lang="en-US" dirty="0"/>
          </a:p>
        </p:txBody>
      </p:sp>
      <p:graphicFrame>
        <p:nvGraphicFramePr>
          <p:cNvPr id="7" name="Tabella 6">
            <a:extLst>
              <a:ext uri="{FF2B5EF4-FFF2-40B4-BE49-F238E27FC236}">
                <a16:creationId xmlns:a16="http://schemas.microsoft.com/office/drawing/2014/main" id="{BAAB181C-0887-2D54-D807-C5D6E71670FF}"/>
              </a:ext>
            </a:extLst>
          </p:cNvPr>
          <p:cNvGraphicFramePr>
            <a:graphicFrameLocks noGrp="1"/>
          </p:cNvGraphicFramePr>
          <p:nvPr>
            <p:extLst>
              <p:ext uri="{D42A27DB-BD31-4B8C-83A1-F6EECF244321}">
                <p14:modId xmlns:p14="http://schemas.microsoft.com/office/powerpoint/2010/main" val="3685834189"/>
              </p:ext>
            </p:extLst>
          </p:nvPr>
        </p:nvGraphicFramePr>
        <p:xfrm>
          <a:off x="2032000" y="5536721"/>
          <a:ext cx="8128000" cy="79248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2866951725"/>
                    </a:ext>
                  </a:extLst>
                </a:gridCol>
                <a:gridCol w="4064000">
                  <a:extLst>
                    <a:ext uri="{9D8B030D-6E8A-4147-A177-3AD203B41FA5}">
                      <a16:colId xmlns:a16="http://schemas.microsoft.com/office/drawing/2014/main" val="1271714633"/>
                    </a:ext>
                  </a:extLst>
                </a:gridCol>
              </a:tblGrid>
              <a:tr h="370840">
                <a:tc>
                  <a:txBody>
                    <a:bodyPr/>
                    <a:lstStyle/>
                    <a:p>
                      <a:pPr algn="ctr"/>
                      <a:r>
                        <a:rPr lang="it-IT" sz="2000" dirty="0">
                          <a:solidFill>
                            <a:schemeClr val="bg1"/>
                          </a:solidFill>
                          <a:latin typeface="Formula1 Display Regular" panose="02000000000000000000" pitchFamily="50" charset="0"/>
                        </a:rPr>
                        <a:t>Giovanni Manfredi</a:t>
                      </a:r>
                    </a:p>
                  </a:txBody>
                  <a:tcPr/>
                </a:tc>
                <a:tc>
                  <a:txBody>
                    <a:bodyPr/>
                    <a:lstStyle/>
                    <a:p>
                      <a:pPr algn="ctr"/>
                      <a:r>
                        <a:rPr lang="it-IT" sz="2000" dirty="0">
                          <a:solidFill>
                            <a:schemeClr val="bg1"/>
                          </a:solidFill>
                          <a:latin typeface="Formula1 Display Regular" panose="02000000000000000000" pitchFamily="50" charset="0"/>
                        </a:rPr>
                        <a:t>Teodoro Grauso</a:t>
                      </a:r>
                    </a:p>
                  </a:txBody>
                  <a:tcPr/>
                </a:tc>
                <a:extLst>
                  <a:ext uri="{0D108BD9-81ED-4DB2-BD59-A6C34878D82A}">
                    <a16:rowId xmlns:a16="http://schemas.microsoft.com/office/drawing/2014/main" val="3266272620"/>
                  </a:ext>
                </a:extLst>
              </a:tr>
              <a:tr h="370840">
                <a:tc>
                  <a:txBody>
                    <a:bodyPr/>
                    <a:lstStyle/>
                    <a:p>
                      <a:pPr algn="ctr"/>
                      <a:r>
                        <a:rPr lang="it-IT" sz="2000" b="0" i="0" kern="1200" dirty="0">
                          <a:solidFill>
                            <a:schemeClr val="bg1"/>
                          </a:solidFill>
                          <a:effectLst/>
                          <a:latin typeface="Formula1 Display Regular" panose="02000000000000000000" pitchFamily="50" charset="0"/>
                          <a:ea typeface="+mn-ea"/>
                          <a:cs typeface="+mn-cs"/>
                        </a:rPr>
                        <a:t>0512112926</a:t>
                      </a:r>
                      <a:endParaRPr lang="it-IT" sz="2000" dirty="0">
                        <a:solidFill>
                          <a:schemeClr val="bg1"/>
                        </a:solidFill>
                        <a:latin typeface="Formula1 Display Regular" panose="02000000000000000000" pitchFamily="50" charset="0"/>
                      </a:endParaRPr>
                    </a:p>
                  </a:txBody>
                  <a:tcPr/>
                </a:tc>
                <a:tc>
                  <a:txBody>
                    <a:bodyPr/>
                    <a:lstStyle/>
                    <a:p>
                      <a:pPr algn="ctr"/>
                      <a:r>
                        <a:rPr lang="it-IT" sz="2000" dirty="0">
                          <a:solidFill>
                            <a:schemeClr val="bg1"/>
                          </a:solidFill>
                          <a:latin typeface="Formula1 Display Regular" panose="02000000000000000000" pitchFamily="50" charset="0"/>
                        </a:rPr>
                        <a:t>0512111084</a:t>
                      </a:r>
                    </a:p>
                  </a:txBody>
                  <a:tcPr/>
                </a:tc>
                <a:extLst>
                  <a:ext uri="{0D108BD9-81ED-4DB2-BD59-A6C34878D82A}">
                    <a16:rowId xmlns:a16="http://schemas.microsoft.com/office/drawing/2014/main" val="1261727473"/>
                  </a:ext>
                </a:extLst>
              </a:tr>
            </a:tbl>
          </a:graphicData>
        </a:graphic>
      </p:graphicFrame>
      <p:pic>
        <p:nvPicPr>
          <p:cNvPr id="2" name="Immagine 1" descr="Immagine che contiene simbolo, logo, cerchio, Elementi grafici&#10;&#10;Descrizione generata automaticamente">
            <a:hlinkClick r:id="rId2"/>
            <a:extLst>
              <a:ext uri="{FF2B5EF4-FFF2-40B4-BE49-F238E27FC236}">
                <a16:creationId xmlns:a16="http://schemas.microsoft.com/office/drawing/2014/main" id="{0EF039AA-A618-8DF3-C74C-1C772E2DB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9201" y="155465"/>
            <a:ext cx="1249198" cy="1249198"/>
          </a:xfrm>
          <a:prstGeom prst="rect">
            <a:avLst/>
          </a:prstGeom>
        </p:spPr>
      </p:pic>
    </p:spTree>
    <p:extLst>
      <p:ext uri="{BB962C8B-B14F-4D97-AF65-F5344CB8AC3E}">
        <p14:creationId xmlns:p14="http://schemas.microsoft.com/office/powerpoint/2010/main" val="623544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D717B606-36C0-4F77-E4AD-91D91971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731" y="220607"/>
            <a:ext cx="1156138" cy="289035"/>
          </a:xfrm>
          <a:prstGeom prst="rect">
            <a:avLst/>
          </a:prstGeom>
          <a:noFill/>
          <a:extLst>
            <a:ext uri="{909E8E84-426E-40DD-AFC4-6F175D3DCCD1}">
              <a14:hiddenFill xmlns:a14="http://schemas.microsoft.com/office/drawing/2010/main">
                <a:solidFill>
                  <a:srgbClr val="FFFFFF"/>
                </a:solidFill>
              </a14:hiddenFill>
            </a:ext>
          </a:extLst>
        </p:spPr>
      </p:pic>
      <p:sp>
        <p:nvSpPr>
          <p:cNvPr id="14" name="Titolo 1">
            <a:extLst>
              <a:ext uri="{FF2B5EF4-FFF2-40B4-BE49-F238E27FC236}">
                <a16:creationId xmlns:a16="http://schemas.microsoft.com/office/drawing/2014/main" id="{EFC20942-9920-AF7C-B18F-8E737C292BC2}"/>
              </a:ext>
            </a:extLst>
          </p:cNvPr>
          <p:cNvSpPr>
            <a:spLocks noGrp="1"/>
          </p:cNvSpPr>
          <p:nvPr>
            <p:ph type="title"/>
          </p:nvPr>
        </p:nvSpPr>
        <p:spPr>
          <a:xfrm>
            <a:off x="838200" y="365125"/>
            <a:ext cx="10515600" cy="1325563"/>
          </a:xfrm>
        </p:spPr>
        <p:txBody>
          <a:bodyPr/>
          <a:lstStyle/>
          <a:p>
            <a:pPr algn="ctr"/>
            <a:r>
              <a:rPr lang="it-IT" dirty="0">
                <a:solidFill>
                  <a:srgbClr val="EF0000"/>
                </a:solidFill>
                <a:latin typeface="Formula1 Display Regular" panose="02000000000000000000" pitchFamily="50" charset="0"/>
              </a:rPr>
              <a:t>Dataset</a:t>
            </a:r>
          </a:p>
        </p:txBody>
      </p:sp>
      <p:sp>
        <p:nvSpPr>
          <p:cNvPr id="2" name="Segnaposto contenuto 2">
            <a:extLst>
              <a:ext uri="{FF2B5EF4-FFF2-40B4-BE49-F238E27FC236}">
                <a16:creationId xmlns:a16="http://schemas.microsoft.com/office/drawing/2014/main" id="{8D83F625-0458-5FC9-B5EB-EAB62E78A6F1}"/>
              </a:ext>
            </a:extLst>
          </p:cNvPr>
          <p:cNvSpPr>
            <a:spLocks noGrp="1"/>
          </p:cNvSpPr>
          <p:nvPr>
            <p:ph idx="1"/>
          </p:nvPr>
        </p:nvSpPr>
        <p:spPr>
          <a:xfrm>
            <a:off x="838200" y="1486134"/>
            <a:ext cx="10515600" cy="4351338"/>
          </a:xfrm>
        </p:spPr>
        <p:txBody>
          <a:bodyPr anchor="t">
            <a:normAutofit/>
          </a:bodyPr>
          <a:lstStyle/>
          <a:p>
            <a:pPr marL="0" indent="0" algn="just">
              <a:lnSpc>
                <a:spcPct val="100000"/>
              </a:lnSpc>
              <a:buNone/>
            </a:pPr>
            <a:r>
              <a:rPr lang="it-IT" sz="2600" dirty="0">
                <a:latin typeface="Formula1 Display Regular" panose="02000000000000000000" pitchFamily="50" charset="0"/>
              </a:rPr>
              <a:t>Dopo l’acquisizione dei dataset, è stata eseguita un’analisi preliminare per comprenderne la struttura e identificare quali sono i dataset rilevanti che poi verranno uniti.</a:t>
            </a:r>
          </a:p>
        </p:txBody>
      </p:sp>
      <p:graphicFrame>
        <p:nvGraphicFramePr>
          <p:cNvPr id="4" name="Tabella 3">
            <a:extLst>
              <a:ext uri="{FF2B5EF4-FFF2-40B4-BE49-F238E27FC236}">
                <a16:creationId xmlns:a16="http://schemas.microsoft.com/office/drawing/2014/main" id="{3E8A0966-A3C8-1C27-ABB3-57132E7986BB}"/>
              </a:ext>
            </a:extLst>
          </p:cNvPr>
          <p:cNvGraphicFramePr>
            <a:graphicFrameLocks noGrp="1"/>
          </p:cNvGraphicFramePr>
          <p:nvPr>
            <p:extLst>
              <p:ext uri="{D42A27DB-BD31-4B8C-83A1-F6EECF244321}">
                <p14:modId xmlns:p14="http://schemas.microsoft.com/office/powerpoint/2010/main" val="4257199877"/>
              </p:ext>
            </p:extLst>
          </p:nvPr>
        </p:nvGraphicFramePr>
        <p:xfrm>
          <a:off x="2850055" y="3479558"/>
          <a:ext cx="6491890" cy="3017520"/>
        </p:xfrm>
        <a:graphic>
          <a:graphicData uri="http://schemas.openxmlformats.org/drawingml/2006/table">
            <a:tbl>
              <a:tblPr firstRow="1" bandRow="1">
                <a:tableStyleId>{2D5ABB26-0587-4C30-8999-92F81FD0307C}</a:tableStyleId>
              </a:tblPr>
              <a:tblGrid>
                <a:gridCol w="3245945">
                  <a:extLst>
                    <a:ext uri="{9D8B030D-6E8A-4147-A177-3AD203B41FA5}">
                      <a16:colId xmlns:a16="http://schemas.microsoft.com/office/drawing/2014/main" val="3921531991"/>
                    </a:ext>
                  </a:extLst>
                </a:gridCol>
                <a:gridCol w="3245945">
                  <a:extLst>
                    <a:ext uri="{9D8B030D-6E8A-4147-A177-3AD203B41FA5}">
                      <a16:colId xmlns:a16="http://schemas.microsoft.com/office/drawing/2014/main" val="2902777012"/>
                    </a:ext>
                  </a:extLst>
                </a:gridCol>
              </a:tblGrid>
              <a:tr h="298377">
                <a:tc>
                  <a:txBody>
                    <a:bodyPr/>
                    <a:lstStyle/>
                    <a:p>
                      <a:pPr algn="ctr"/>
                      <a:r>
                        <a:rPr lang="it-IT" sz="1600" b="0" dirty="0">
                          <a:solidFill>
                            <a:schemeClr val="tx1"/>
                          </a:solidFill>
                          <a:latin typeface="Formula1 Display Bold" panose="02000000000000000000" pitchFamily="50" charset="0"/>
                        </a:rPr>
                        <a:t>Datasets Mantenuti</a:t>
                      </a:r>
                    </a:p>
                  </a:txBody>
                  <a:tcPr/>
                </a:tc>
                <a:tc>
                  <a:txBody>
                    <a:bodyPr/>
                    <a:lstStyle/>
                    <a:p>
                      <a:pPr algn="ctr"/>
                      <a:r>
                        <a:rPr lang="it-IT" sz="1600" b="0" dirty="0">
                          <a:solidFill>
                            <a:schemeClr val="tx1"/>
                          </a:solidFill>
                          <a:latin typeface="Formula1 Display Bold" panose="02000000000000000000" pitchFamily="50" charset="0"/>
                        </a:rPr>
                        <a:t>Datasets Eliminati</a:t>
                      </a:r>
                    </a:p>
                  </a:txBody>
                  <a:tcPr/>
                </a:tc>
                <a:extLst>
                  <a:ext uri="{0D108BD9-81ED-4DB2-BD59-A6C34878D82A}">
                    <a16:rowId xmlns:a16="http://schemas.microsoft.com/office/drawing/2014/main" val="467819880"/>
                  </a:ext>
                </a:extLst>
              </a:tr>
              <a:tr h="298377">
                <a:tc>
                  <a:txBody>
                    <a:bodyPr/>
                    <a:lstStyle/>
                    <a:p>
                      <a:pPr algn="ctr"/>
                      <a:r>
                        <a:rPr lang="it-IT" sz="1600" kern="1200" dirty="0" err="1">
                          <a:solidFill>
                            <a:schemeClr val="tx1"/>
                          </a:solidFill>
                          <a:effectLst/>
                          <a:latin typeface="Formula1 Display Regular" panose="02000000000000000000" pitchFamily="50" charset="0"/>
                          <a:ea typeface="+mn-ea"/>
                          <a:cs typeface="+mn-cs"/>
                        </a:rPr>
                        <a:t>circuits</a:t>
                      </a:r>
                      <a:endParaRPr lang="it-IT" sz="1600" dirty="0">
                        <a:solidFill>
                          <a:schemeClr val="tx1"/>
                        </a:solidFill>
                        <a:latin typeface="Formula1 Display Regular" panose="02000000000000000000" pitchFamily="50" charset="0"/>
                      </a:endParaRPr>
                    </a:p>
                  </a:txBody>
                  <a:tcPr/>
                </a:tc>
                <a:tc>
                  <a:txBody>
                    <a:bodyPr/>
                    <a:lstStyle/>
                    <a:p>
                      <a:pPr algn="ctr"/>
                      <a:r>
                        <a:rPr lang="it-IT" sz="1600" kern="1200" dirty="0">
                          <a:solidFill>
                            <a:schemeClr val="tx1"/>
                          </a:solidFill>
                          <a:effectLst/>
                          <a:latin typeface="Formula1 Display Regular" panose="02000000000000000000" pitchFamily="50" charset="0"/>
                          <a:ea typeface="+mn-ea"/>
                          <a:cs typeface="+mn-cs"/>
                        </a:rPr>
                        <a:t>constructor </a:t>
                      </a:r>
                      <a:r>
                        <a:rPr lang="it-IT" sz="1600" kern="1200" dirty="0" err="1">
                          <a:solidFill>
                            <a:schemeClr val="tx1"/>
                          </a:solidFill>
                          <a:effectLst/>
                          <a:latin typeface="Formula1 Display Regular" panose="02000000000000000000" pitchFamily="50" charset="0"/>
                          <a:ea typeface="+mn-ea"/>
                          <a:cs typeface="+mn-cs"/>
                        </a:rPr>
                        <a:t>results</a:t>
                      </a:r>
                      <a:endParaRPr lang="it-IT" sz="1600" dirty="0">
                        <a:solidFill>
                          <a:schemeClr val="tx1"/>
                        </a:solidFill>
                        <a:latin typeface="Formula1 Display Regular" panose="02000000000000000000" pitchFamily="50" charset="0"/>
                      </a:endParaRPr>
                    </a:p>
                  </a:txBody>
                  <a:tcPr/>
                </a:tc>
                <a:extLst>
                  <a:ext uri="{0D108BD9-81ED-4DB2-BD59-A6C34878D82A}">
                    <a16:rowId xmlns:a16="http://schemas.microsoft.com/office/drawing/2014/main" val="875511109"/>
                  </a:ext>
                </a:extLst>
              </a:tr>
              <a:tr h="298377">
                <a:tc>
                  <a:txBody>
                    <a:bodyPr/>
                    <a:lstStyle/>
                    <a:p>
                      <a:pPr algn="ctr"/>
                      <a:r>
                        <a:rPr lang="it-IT" sz="1600" kern="1200" dirty="0">
                          <a:solidFill>
                            <a:schemeClr val="tx1"/>
                          </a:solidFill>
                          <a:effectLst/>
                          <a:latin typeface="Formula1 Display Regular" panose="02000000000000000000" pitchFamily="50" charset="0"/>
                          <a:ea typeface="+mn-ea"/>
                          <a:cs typeface="+mn-cs"/>
                        </a:rPr>
                        <a:t>drivers</a:t>
                      </a:r>
                      <a:endParaRPr lang="it-IT" sz="1600" dirty="0">
                        <a:solidFill>
                          <a:schemeClr val="tx1"/>
                        </a:solidFill>
                        <a:latin typeface="Formula1 Display Regular" panose="02000000000000000000" pitchFamily="50" charset="0"/>
                      </a:endParaRPr>
                    </a:p>
                  </a:txBody>
                  <a:tcPr/>
                </a:tc>
                <a:tc>
                  <a:txBody>
                    <a:bodyPr/>
                    <a:lstStyle/>
                    <a:p>
                      <a:pPr algn="ctr"/>
                      <a:r>
                        <a:rPr lang="it-IT" sz="1600" kern="1200" dirty="0">
                          <a:solidFill>
                            <a:schemeClr val="tx1"/>
                          </a:solidFill>
                          <a:effectLst/>
                          <a:latin typeface="Formula1 Display Regular" panose="02000000000000000000" pitchFamily="50" charset="0"/>
                          <a:ea typeface="+mn-ea"/>
                          <a:cs typeface="+mn-cs"/>
                        </a:rPr>
                        <a:t>constructor </a:t>
                      </a:r>
                      <a:r>
                        <a:rPr lang="it-IT" sz="1600" kern="1200" dirty="0" err="1">
                          <a:solidFill>
                            <a:schemeClr val="tx1"/>
                          </a:solidFill>
                          <a:effectLst/>
                          <a:latin typeface="Formula1 Display Regular" panose="02000000000000000000" pitchFamily="50" charset="0"/>
                          <a:ea typeface="+mn-ea"/>
                          <a:cs typeface="+mn-cs"/>
                        </a:rPr>
                        <a:t>standings</a:t>
                      </a:r>
                      <a:endParaRPr lang="it-IT" sz="1600" dirty="0">
                        <a:solidFill>
                          <a:schemeClr val="tx1"/>
                        </a:solidFill>
                        <a:latin typeface="Formula1 Display Regular" panose="02000000000000000000" pitchFamily="50" charset="0"/>
                      </a:endParaRPr>
                    </a:p>
                  </a:txBody>
                  <a:tcPr/>
                </a:tc>
                <a:extLst>
                  <a:ext uri="{0D108BD9-81ED-4DB2-BD59-A6C34878D82A}">
                    <a16:rowId xmlns:a16="http://schemas.microsoft.com/office/drawing/2014/main" val="87464837"/>
                  </a:ext>
                </a:extLst>
              </a:tr>
              <a:tr h="298377">
                <a:tc>
                  <a:txBody>
                    <a:bodyPr/>
                    <a:lstStyle/>
                    <a:p>
                      <a:pPr algn="ctr"/>
                      <a:r>
                        <a:rPr lang="it-IT" sz="1600" kern="1200" dirty="0" err="1">
                          <a:solidFill>
                            <a:schemeClr val="tx1"/>
                          </a:solidFill>
                          <a:effectLst/>
                          <a:latin typeface="Formula1 Display Regular" panose="02000000000000000000" pitchFamily="50" charset="0"/>
                          <a:ea typeface="+mn-ea"/>
                          <a:cs typeface="+mn-cs"/>
                        </a:rPr>
                        <a:t>lap</a:t>
                      </a:r>
                      <a:r>
                        <a:rPr lang="it-IT" sz="1600" kern="1200" dirty="0">
                          <a:solidFill>
                            <a:schemeClr val="tx1"/>
                          </a:solidFill>
                          <a:effectLst/>
                          <a:latin typeface="Formula1 Display Regular" panose="02000000000000000000" pitchFamily="50" charset="0"/>
                          <a:ea typeface="+mn-ea"/>
                          <a:cs typeface="+mn-cs"/>
                        </a:rPr>
                        <a:t> times</a:t>
                      </a:r>
                      <a:endParaRPr lang="it-IT" sz="1600" dirty="0">
                        <a:solidFill>
                          <a:schemeClr val="tx1"/>
                        </a:solidFill>
                        <a:latin typeface="Formula1 Display Regular" panose="02000000000000000000" pitchFamily="50" charset="0"/>
                      </a:endParaRPr>
                    </a:p>
                  </a:txBody>
                  <a:tcPr/>
                </a:tc>
                <a:tc>
                  <a:txBody>
                    <a:bodyPr/>
                    <a:lstStyle/>
                    <a:p>
                      <a:pPr algn="ctr"/>
                      <a:r>
                        <a:rPr lang="it-IT" sz="1600" kern="1200" dirty="0" err="1">
                          <a:solidFill>
                            <a:schemeClr val="tx1"/>
                          </a:solidFill>
                          <a:effectLst/>
                          <a:latin typeface="Formula1 Display Regular" panose="02000000000000000000" pitchFamily="50" charset="0"/>
                          <a:ea typeface="+mn-ea"/>
                          <a:cs typeface="+mn-cs"/>
                        </a:rPr>
                        <a:t>constructors</a:t>
                      </a:r>
                      <a:endParaRPr lang="it-IT" sz="1600" dirty="0">
                        <a:solidFill>
                          <a:schemeClr val="tx1"/>
                        </a:solidFill>
                        <a:latin typeface="Formula1 Display Regular" panose="02000000000000000000" pitchFamily="50" charset="0"/>
                      </a:endParaRPr>
                    </a:p>
                  </a:txBody>
                  <a:tcPr/>
                </a:tc>
                <a:extLst>
                  <a:ext uri="{0D108BD9-81ED-4DB2-BD59-A6C34878D82A}">
                    <a16:rowId xmlns:a16="http://schemas.microsoft.com/office/drawing/2014/main" val="869667958"/>
                  </a:ext>
                </a:extLst>
              </a:tr>
              <a:tr h="298377">
                <a:tc>
                  <a:txBody>
                    <a:bodyPr/>
                    <a:lstStyle/>
                    <a:p>
                      <a:pPr algn="ctr"/>
                      <a:r>
                        <a:rPr lang="it-IT" sz="1600" kern="1200" dirty="0">
                          <a:solidFill>
                            <a:schemeClr val="tx1"/>
                          </a:solidFill>
                          <a:effectLst/>
                          <a:latin typeface="Formula1 Display Regular" panose="02000000000000000000" pitchFamily="50" charset="0"/>
                          <a:ea typeface="+mn-ea"/>
                          <a:cs typeface="+mn-cs"/>
                        </a:rPr>
                        <a:t>races</a:t>
                      </a:r>
                      <a:endParaRPr lang="it-IT" sz="1600" dirty="0">
                        <a:solidFill>
                          <a:schemeClr val="tx1"/>
                        </a:solidFill>
                        <a:latin typeface="Formula1 Display Regular" panose="02000000000000000000" pitchFamily="50" charset="0"/>
                      </a:endParaRPr>
                    </a:p>
                  </a:txBody>
                  <a:tcPr/>
                </a:tc>
                <a:tc>
                  <a:txBody>
                    <a:bodyPr/>
                    <a:lstStyle/>
                    <a:p>
                      <a:pPr algn="ctr"/>
                      <a:r>
                        <a:rPr lang="it-IT" sz="1600" kern="1200" dirty="0">
                          <a:solidFill>
                            <a:schemeClr val="tx1"/>
                          </a:solidFill>
                          <a:effectLst/>
                          <a:latin typeface="Formula1 Display Regular" panose="02000000000000000000" pitchFamily="50" charset="0"/>
                          <a:ea typeface="+mn-ea"/>
                          <a:cs typeface="+mn-cs"/>
                        </a:rPr>
                        <a:t>driver </a:t>
                      </a:r>
                      <a:r>
                        <a:rPr lang="it-IT" sz="1600" kern="1200" dirty="0" err="1">
                          <a:solidFill>
                            <a:schemeClr val="tx1"/>
                          </a:solidFill>
                          <a:effectLst/>
                          <a:latin typeface="Formula1 Display Regular" panose="02000000000000000000" pitchFamily="50" charset="0"/>
                          <a:ea typeface="+mn-ea"/>
                          <a:cs typeface="+mn-cs"/>
                        </a:rPr>
                        <a:t>standings</a:t>
                      </a:r>
                      <a:endParaRPr lang="it-IT" sz="1600" dirty="0">
                        <a:solidFill>
                          <a:schemeClr val="tx1"/>
                        </a:solidFill>
                        <a:latin typeface="Formula1 Display Regular" panose="02000000000000000000" pitchFamily="50" charset="0"/>
                      </a:endParaRPr>
                    </a:p>
                  </a:txBody>
                  <a:tcPr/>
                </a:tc>
                <a:extLst>
                  <a:ext uri="{0D108BD9-81ED-4DB2-BD59-A6C34878D82A}">
                    <a16:rowId xmlns:a16="http://schemas.microsoft.com/office/drawing/2014/main" val="3552803563"/>
                  </a:ext>
                </a:extLst>
              </a:tr>
              <a:tr h="298377">
                <a:tc>
                  <a:txBody>
                    <a:bodyPr/>
                    <a:lstStyle/>
                    <a:p>
                      <a:pPr algn="ctr"/>
                      <a:r>
                        <a:rPr lang="it-IT" sz="1600" kern="1200" dirty="0" err="1">
                          <a:solidFill>
                            <a:schemeClr val="tx1"/>
                          </a:solidFill>
                          <a:effectLst/>
                          <a:latin typeface="Formula1 Display Regular" panose="02000000000000000000" pitchFamily="50" charset="0"/>
                          <a:ea typeface="+mn-ea"/>
                          <a:cs typeface="+mn-cs"/>
                        </a:rPr>
                        <a:t>results</a:t>
                      </a:r>
                      <a:endParaRPr lang="it-IT" sz="1600" dirty="0">
                        <a:solidFill>
                          <a:schemeClr val="tx1"/>
                        </a:solidFill>
                        <a:latin typeface="Formula1 Display Regular" panose="02000000000000000000" pitchFamily="50"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kern="1200" dirty="0">
                          <a:solidFill>
                            <a:schemeClr val="tx1"/>
                          </a:solidFill>
                          <a:effectLst/>
                          <a:latin typeface="Formula1 Display Regular" panose="02000000000000000000" pitchFamily="50" charset="0"/>
                          <a:ea typeface="+mn-ea"/>
                          <a:cs typeface="+mn-cs"/>
                        </a:rPr>
                        <a:t>pit </a:t>
                      </a:r>
                      <a:r>
                        <a:rPr lang="it-IT" sz="1600" kern="1200" dirty="0" err="1">
                          <a:solidFill>
                            <a:schemeClr val="tx1"/>
                          </a:solidFill>
                          <a:effectLst/>
                          <a:latin typeface="Formula1 Display Regular" panose="02000000000000000000" pitchFamily="50" charset="0"/>
                          <a:ea typeface="+mn-ea"/>
                          <a:cs typeface="+mn-cs"/>
                        </a:rPr>
                        <a:t>stops</a:t>
                      </a:r>
                      <a:endParaRPr lang="it-IT" sz="1600" dirty="0">
                        <a:solidFill>
                          <a:schemeClr val="tx1"/>
                        </a:solidFill>
                        <a:latin typeface="Formula1 Display Regular" panose="02000000000000000000" pitchFamily="50" charset="0"/>
                      </a:endParaRPr>
                    </a:p>
                  </a:txBody>
                  <a:tcPr/>
                </a:tc>
                <a:extLst>
                  <a:ext uri="{0D108BD9-81ED-4DB2-BD59-A6C34878D82A}">
                    <a16:rowId xmlns:a16="http://schemas.microsoft.com/office/drawing/2014/main" val="885459400"/>
                  </a:ext>
                </a:extLst>
              </a:tr>
              <a:tr h="298377">
                <a:tc>
                  <a:txBody>
                    <a:bodyPr/>
                    <a:lstStyle/>
                    <a:p>
                      <a:pPr algn="ctr"/>
                      <a:r>
                        <a:rPr lang="it-IT" sz="1600" kern="1200" dirty="0">
                          <a:solidFill>
                            <a:schemeClr val="tx1"/>
                          </a:solidFill>
                          <a:effectLst/>
                          <a:latin typeface="Formula1 Display Regular" panose="02000000000000000000" pitchFamily="50" charset="0"/>
                          <a:ea typeface="+mn-ea"/>
                          <a:cs typeface="+mn-cs"/>
                        </a:rPr>
                        <a:t>status</a:t>
                      </a:r>
                      <a:endParaRPr lang="it-IT" sz="1600" dirty="0">
                        <a:solidFill>
                          <a:schemeClr val="tx1"/>
                        </a:solidFill>
                        <a:latin typeface="Formula1 Display Regular" panose="02000000000000000000" pitchFamily="50" charset="0"/>
                      </a:endParaRPr>
                    </a:p>
                  </a:txBody>
                  <a:tcPr/>
                </a:tc>
                <a:tc>
                  <a:txBody>
                    <a:bodyPr/>
                    <a:lstStyle/>
                    <a:p>
                      <a:pPr algn="ctr"/>
                      <a:r>
                        <a:rPr lang="it-IT" sz="1600" kern="1200" dirty="0" err="1">
                          <a:solidFill>
                            <a:schemeClr val="tx1"/>
                          </a:solidFill>
                          <a:effectLst/>
                          <a:latin typeface="Formula1 Display Regular" panose="02000000000000000000" pitchFamily="50" charset="0"/>
                          <a:ea typeface="+mn-ea"/>
                          <a:cs typeface="+mn-cs"/>
                        </a:rPr>
                        <a:t>qualifying</a:t>
                      </a:r>
                      <a:endParaRPr lang="it-IT" sz="1600" dirty="0">
                        <a:solidFill>
                          <a:schemeClr val="tx1"/>
                        </a:solidFill>
                        <a:latin typeface="Formula1 Display Regular" panose="02000000000000000000" pitchFamily="50" charset="0"/>
                      </a:endParaRPr>
                    </a:p>
                  </a:txBody>
                  <a:tcPr/>
                </a:tc>
                <a:extLst>
                  <a:ext uri="{0D108BD9-81ED-4DB2-BD59-A6C34878D82A}">
                    <a16:rowId xmlns:a16="http://schemas.microsoft.com/office/drawing/2014/main" val="182865225"/>
                  </a:ext>
                </a:extLst>
              </a:tr>
              <a:tr h="298377">
                <a:tc>
                  <a:txBody>
                    <a:bodyPr/>
                    <a:lstStyle/>
                    <a:p>
                      <a:pPr algn="ctr"/>
                      <a:endParaRPr lang="it-IT" sz="1600" dirty="0">
                        <a:solidFill>
                          <a:schemeClr val="tx1"/>
                        </a:solidFill>
                        <a:latin typeface="Formula1 Display Regular" panose="02000000000000000000" pitchFamily="50" charset="0"/>
                      </a:endParaRPr>
                    </a:p>
                  </a:txBody>
                  <a:tcPr/>
                </a:tc>
                <a:tc>
                  <a:txBody>
                    <a:bodyPr/>
                    <a:lstStyle/>
                    <a:p>
                      <a:pPr algn="ctr"/>
                      <a:r>
                        <a:rPr lang="it-IT" sz="1600" kern="1200" dirty="0">
                          <a:solidFill>
                            <a:schemeClr val="tx1"/>
                          </a:solidFill>
                          <a:effectLst/>
                          <a:latin typeface="Formula1 Display Regular" panose="02000000000000000000" pitchFamily="50" charset="0"/>
                          <a:ea typeface="+mn-ea"/>
                          <a:cs typeface="+mn-cs"/>
                        </a:rPr>
                        <a:t>seasons</a:t>
                      </a:r>
                      <a:endParaRPr lang="it-IT" sz="1600" dirty="0">
                        <a:solidFill>
                          <a:schemeClr val="tx1"/>
                        </a:solidFill>
                        <a:latin typeface="Formula1 Display Regular" panose="02000000000000000000" pitchFamily="50" charset="0"/>
                      </a:endParaRPr>
                    </a:p>
                  </a:txBody>
                  <a:tcPr/>
                </a:tc>
                <a:extLst>
                  <a:ext uri="{0D108BD9-81ED-4DB2-BD59-A6C34878D82A}">
                    <a16:rowId xmlns:a16="http://schemas.microsoft.com/office/drawing/2014/main" val="304103078"/>
                  </a:ext>
                </a:extLst>
              </a:tr>
              <a:tr h="298377">
                <a:tc>
                  <a:txBody>
                    <a:bodyPr/>
                    <a:lstStyle/>
                    <a:p>
                      <a:pPr algn="ctr"/>
                      <a:endParaRPr lang="it-IT" sz="1600">
                        <a:solidFill>
                          <a:schemeClr val="tx1"/>
                        </a:solidFill>
                        <a:latin typeface="Formula1 Display Regular" panose="02000000000000000000" pitchFamily="50" charset="0"/>
                      </a:endParaRPr>
                    </a:p>
                  </a:txBody>
                  <a:tcPr/>
                </a:tc>
                <a:tc>
                  <a:txBody>
                    <a:bodyPr/>
                    <a:lstStyle/>
                    <a:p>
                      <a:pPr algn="ctr"/>
                      <a:r>
                        <a:rPr lang="it-IT" sz="1600" kern="1200" dirty="0">
                          <a:solidFill>
                            <a:schemeClr val="tx1"/>
                          </a:solidFill>
                          <a:effectLst/>
                          <a:latin typeface="Formula1 Display Regular" panose="02000000000000000000" pitchFamily="50" charset="0"/>
                          <a:ea typeface="+mn-ea"/>
                          <a:cs typeface="+mn-cs"/>
                        </a:rPr>
                        <a:t>sprint </a:t>
                      </a:r>
                      <a:r>
                        <a:rPr lang="it-IT" sz="1600" kern="1200" dirty="0" err="1">
                          <a:solidFill>
                            <a:schemeClr val="tx1"/>
                          </a:solidFill>
                          <a:effectLst/>
                          <a:latin typeface="Formula1 Display Regular" panose="02000000000000000000" pitchFamily="50" charset="0"/>
                          <a:ea typeface="+mn-ea"/>
                          <a:cs typeface="+mn-cs"/>
                        </a:rPr>
                        <a:t>results</a:t>
                      </a:r>
                      <a:endParaRPr lang="it-IT" sz="1600" dirty="0">
                        <a:solidFill>
                          <a:schemeClr val="tx1"/>
                        </a:solidFill>
                        <a:latin typeface="Formula1 Display Regular" panose="02000000000000000000" pitchFamily="50" charset="0"/>
                      </a:endParaRPr>
                    </a:p>
                  </a:txBody>
                  <a:tcPr/>
                </a:tc>
                <a:extLst>
                  <a:ext uri="{0D108BD9-81ED-4DB2-BD59-A6C34878D82A}">
                    <a16:rowId xmlns:a16="http://schemas.microsoft.com/office/drawing/2014/main" val="762410716"/>
                  </a:ext>
                </a:extLst>
              </a:tr>
            </a:tbl>
          </a:graphicData>
        </a:graphic>
      </p:graphicFrame>
      <p:pic>
        <p:nvPicPr>
          <p:cNvPr id="4098" name="Picture 2">
            <a:extLst>
              <a:ext uri="{FF2B5EF4-FFF2-40B4-BE49-F238E27FC236}">
                <a16:creationId xmlns:a16="http://schemas.microsoft.com/office/drawing/2014/main" id="{38C4CDE0-1676-519C-DEE6-119A55D0E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09" y="5065031"/>
            <a:ext cx="1399592" cy="1399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9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D717B606-36C0-4F77-E4AD-91D91971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731" y="220607"/>
            <a:ext cx="1156138" cy="289035"/>
          </a:xfrm>
          <a:prstGeom prst="rect">
            <a:avLst/>
          </a:prstGeom>
          <a:noFill/>
          <a:extLst>
            <a:ext uri="{909E8E84-426E-40DD-AFC4-6F175D3DCCD1}">
              <a14:hiddenFill xmlns:a14="http://schemas.microsoft.com/office/drawing/2010/main">
                <a:solidFill>
                  <a:srgbClr val="FFFFFF"/>
                </a:solidFill>
              </a14:hiddenFill>
            </a:ext>
          </a:extLst>
        </p:spPr>
      </p:pic>
      <p:sp>
        <p:nvSpPr>
          <p:cNvPr id="14" name="Titolo 1">
            <a:extLst>
              <a:ext uri="{FF2B5EF4-FFF2-40B4-BE49-F238E27FC236}">
                <a16:creationId xmlns:a16="http://schemas.microsoft.com/office/drawing/2014/main" id="{EFC20942-9920-AF7C-B18F-8E737C292BC2}"/>
              </a:ext>
            </a:extLst>
          </p:cNvPr>
          <p:cNvSpPr>
            <a:spLocks noGrp="1"/>
          </p:cNvSpPr>
          <p:nvPr>
            <p:ph type="title"/>
          </p:nvPr>
        </p:nvSpPr>
        <p:spPr>
          <a:xfrm>
            <a:off x="838200" y="365125"/>
            <a:ext cx="10515600" cy="1325563"/>
          </a:xfrm>
        </p:spPr>
        <p:txBody>
          <a:bodyPr/>
          <a:lstStyle/>
          <a:p>
            <a:pPr algn="ctr"/>
            <a:r>
              <a:rPr lang="it-IT" dirty="0">
                <a:solidFill>
                  <a:srgbClr val="EF0000"/>
                </a:solidFill>
                <a:latin typeface="Formula1 Display Regular" panose="02000000000000000000" pitchFamily="50" charset="0"/>
              </a:rPr>
              <a:t>Dataset</a:t>
            </a:r>
          </a:p>
        </p:txBody>
      </p:sp>
      <p:sp>
        <p:nvSpPr>
          <p:cNvPr id="2" name="Segnaposto contenuto 2">
            <a:extLst>
              <a:ext uri="{FF2B5EF4-FFF2-40B4-BE49-F238E27FC236}">
                <a16:creationId xmlns:a16="http://schemas.microsoft.com/office/drawing/2014/main" id="{8D83F625-0458-5FC9-B5EB-EAB62E78A6F1}"/>
              </a:ext>
            </a:extLst>
          </p:cNvPr>
          <p:cNvSpPr>
            <a:spLocks noGrp="1"/>
          </p:cNvSpPr>
          <p:nvPr>
            <p:ph idx="1"/>
          </p:nvPr>
        </p:nvSpPr>
        <p:spPr>
          <a:xfrm>
            <a:off x="838200" y="1825625"/>
            <a:ext cx="10515600" cy="4351338"/>
          </a:xfrm>
        </p:spPr>
        <p:txBody>
          <a:bodyPr anchor="t">
            <a:normAutofit/>
          </a:bodyPr>
          <a:lstStyle/>
          <a:p>
            <a:pPr marL="0" indent="0" algn="just">
              <a:lnSpc>
                <a:spcPct val="100000"/>
              </a:lnSpc>
              <a:buNone/>
            </a:pPr>
            <a:r>
              <a:rPr lang="it-IT" sz="2600" dirty="0">
                <a:latin typeface="Formula1 Display Regular" panose="02000000000000000000" pitchFamily="50" charset="0"/>
              </a:rPr>
              <a:t>Dopo aver eliminato i dataset irrilevanti, abbiamo unito i rimanenti per formare un unico dataset, rimosse le colonne irrilevanti/duplicate ai fini della predizione:</a:t>
            </a:r>
          </a:p>
        </p:txBody>
      </p:sp>
      <p:graphicFrame>
        <p:nvGraphicFramePr>
          <p:cNvPr id="5" name="Tabella 4">
            <a:extLst>
              <a:ext uri="{FF2B5EF4-FFF2-40B4-BE49-F238E27FC236}">
                <a16:creationId xmlns:a16="http://schemas.microsoft.com/office/drawing/2014/main" id="{11F41756-FF3C-A85E-75F2-F2AAD2F91DDB}"/>
              </a:ext>
            </a:extLst>
          </p:cNvPr>
          <p:cNvGraphicFramePr>
            <a:graphicFrameLocks noGrp="1"/>
          </p:cNvGraphicFramePr>
          <p:nvPr>
            <p:extLst>
              <p:ext uri="{D42A27DB-BD31-4B8C-83A1-F6EECF244321}">
                <p14:modId xmlns:p14="http://schemas.microsoft.com/office/powerpoint/2010/main" val="1546074592"/>
              </p:ext>
            </p:extLst>
          </p:nvPr>
        </p:nvGraphicFramePr>
        <p:xfrm>
          <a:off x="516000" y="3814354"/>
          <a:ext cx="11160000" cy="1512000"/>
        </p:xfrm>
        <a:graphic>
          <a:graphicData uri="http://schemas.openxmlformats.org/drawingml/2006/table">
            <a:tbl>
              <a:tblPr firstRow="1" bandRow="1">
                <a:tableStyleId>{2D5ABB26-0587-4C30-8999-92F81FD0307C}</a:tableStyleId>
              </a:tblPr>
              <a:tblGrid>
                <a:gridCol w="2232000">
                  <a:extLst>
                    <a:ext uri="{9D8B030D-6E8A-4147-A177-3AD203B41FA5}">
                      <a16:colId xmlns:a16="http://schemas.microsoft.com/office/drawing/2014/main" val="1430979085"/>
                    </a:ext>
                  </a:extLst>
                </a:gridCol>
                <a:gridCol w="2232000">
                  <a:extLst>
                    <a:ext uri="{9D8B030D-6E8A-4147-A177-3AD203B41FA5}">
                      <a16:colId xmlns:a16="http://schemas.microsoft.com/office/drawing/2014/main" val="1262980158"/>
                    </a:ext>
                  </a:extLst>
                </a:gridCol>
                <a:gridCol w="2232000">
                  <a:extLst>
                    <a:ext uri="{9D8B030D-6E8A-4147-A177-3AD203B41FA5}">
                      <a16:colId xmlns:a16="http://schemas.microsoft.com/office/drawing/2014/main" val="2091575713"/>
                    </a:ext>
                  </a:extLst>
                </a:gridCol>
                <a:gridCol w="2232000">
                  <a:extLst>
                    <a:ext uri="{9D8B030D-6E8A-4147-A177-3AD203B41FA5}">
                      <a16:colId xmlns:a16="http://schemas.microsoft.com/office/drawing/2014/main" val="3514657113"/>
                    </a:ext>
                  </a:extLst>
                </a:gridCol>
                <a:gridCol w="2232000">
                  <a:extLst>
                    <a:ext uri="{9D8B030D-6E8A-4147-A177-3AD203B41FA5}">
                      <a16:colId xmlns:a16="http://schemas.microsoft.com/office/drawing/2014/main" val="573802748"/>
                    </a:ext>
                  </a:extLst>
                </a:gridCol>
              </a:tblGrid>
              <a:tr h="504000">
                <a:tc>
                  <a:txBody>
                    <a:bodyPr/>
                    <a:lstStyle/>
                    <a:p>
                      <a:pPr algn="ctr"/>
                      <a:r>
                        <a:rPr lang="it-IT" sz="1400" kern="1200" dirty="0" err="1">
                          <a:solidFill>
                            <a:schemeClr val="tx1"/>
                          </a:solidFill>
                          <a:effectLst/>
                          <a:latin typeface="Formula1 Display Regular" panose="02000000000000000000" pitchFamily="50" charset="0"/>
                          <a:ea typeface="+mn-ea"/>
                          <a:cs typeface="+mn-cs"/>
                        </a:rPr>
                        <a:t>raceId</a:t>
                      </a:r>
                      <a:endParaRPr lang="it-IT" sz="1400" dirty="0">
                        <a:solidFill>
                          <a:schemeClr val="tx1"/>
                        </a:solidFill>
                        <a:latin typeface="Formula1 Display Regular" panose="02000000000000000000" pitchFamily="50" charset="0"/>
                      </a:endParaRPr>
                    </a:p>
                  </a:txBody>
                  <a:tcPr anchor="ctr"/>
                </a:tc>
                <a:tc>
                  <a:txBody>
                    <a:bodyPr/>
                    <a:lstStyle/>
                    <a:p>
                      <a:pPr algn="ctr"/>
                      <a:r>
                        <a:rPr lang="it-IT" sz="1400" kern="1200" dirty="0" err="1">
                          <a:solidFill>
                            <a:schemeClr val="tx1"/>
                          </a:solidFill>
                          <a:effectLst/>
                          <a:latin typeface="Formula1 Display Regular" panose="02000000000000000000" pitchFamily="50" charset="0"/>
                          <a:ea typeface="+mn-ea"/>
                          <a:cs typeface="+mn-cs"/>
                        </a:rPr>
                        <a:t>driverId</a:t>
                      </a:r>
                      <a:endParaRPr lang="it-IT" sz="1400" dirty="0">
                        <a:solidFill>
                          <a:schemeClr val="tx1"/>
                        </a:solidFill>
                        <a:latin typeface="Formula1 Display Regular" panose="02000000000000000000" pitchFamily="50" charset="0"/>
                      </a:endParaRPr>
                    </a:p>
                  </a:txBody>
                  <a:tcPr anchor="ctr"/>
                </a:tc>
                <a:tc>
                  <a:txBody>
                    <a:bodyPr/>
                    <a:lstStyle/>
                    <a:p>
                      <a:pPr algn="ctr"/>
                      <a:r>
                        <a:rPr lang="it-IT" sz="1400" dirty="0" err="1">
                          <a:solidFill>
                            <a:schemeClr val="tx1"/>
                          </a:solidFill>
                          <a:latin typeface="Formula1 Display Regular" panose="02000000000000000000" pitchFamily="50" charset="0"/>
                        </a:rPr>
                        <a:t>driver_name</a:t>
                      </a:r>
                      <a:endParaRPr lang="it-IT" sz="1400" dirty="0">
                        <a:solidFill>
                          <a:schemeClr val="tx1"/>
                        </a:solidFill>
                        <a:latin typeface="Formula1 Display Regular" panose="02000000000000000000" pitchFamily="50"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0" kern="1200" dirty="0" err="1">
                          <a:solidFill>
                            <a:schemeClr val="tx1"/>
                          </a:solidFill>
                          <a:effectLst/>
                          <a:latin typeface="Formula1 Display Regular" panose="02000000000000000000" pitchFamily="50" charset="0"/>
                          <a:ea typeface="+mn-ea"/>
                          <a:cs typeface="+mn-cs"/>
                        </a:rPr>
                        <a:t>circuitId</a:t>
                      </a:r>
                      <a:endParaRPr lang="it-IT" sz="1400" b="0" kern="1200" dirty="0">
                        <a:solidFill>
                          <a:schemeClr val="tx1"/>
                        </a:solidFill>
                        <a:effectLst/>
                        <a:latin typeface="Formula1 Display Regular" panose="02000000000000000000" pitchFamily="50"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0" i="1" kern="1200" dirty="0" err="1">
                          <a:solidFill>
                            <a:schemeClr val="tx1"/>
                          </a:solidFill>
                          <a:effectLst/>
                          <a:latin typeface="Formula1 Display Regular" panose="02000000000000000000" pitchFamily="50" charset="0"/>
                          <a:ea typeface="+mn-ea"/>
                          <a:cs typeface="+mn-cs"/>
                        </a:rPr>
                        <a:t>circuit_name</a:t>
                      </a:r>
                      <a:endParaRPr lang="it-IT" sz="1400" b="0" kern="1200" dirty="0">
                        <a:solidFill>
                          <a:schemeClr val="tx1"/>
                        </a:solidFill>
                        <a:effectLst/>
                        <a:latin typeface="Formula1 Display Regular" panose="02000000000000000000" pitchFamily="50" charset="0"/>
                        <a:ea typeface="+mn-ea"/>
                        <a:cs typeface="+mn-cs"/>
                      </a:endParaRPr>
                    </a:p>
                  </a:txBody>
                  <a:tcPr anchor="ctr"/>
                </a:tc>
                <a:extLst>
                  <a:ext uri="{0D108BD9-81ED-4DB2-BD59-A6C34878D82A}">
                    <a16:rowId xmlns:a16="http://schemas.microsoft.com/office/drawing/2014/main" val="1507392086"/>
                  </a:ext>
                </a:extLst>
              </a:tr>
              <a:tr h="504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0" kern="1200" dirty="0" err="1">
                          <a:solidFill>
                            <a:schemeClr val="tx1"/>
                          </a:solidFill>
                          <a:effectLst/>
                          <a:latin typeface="Formula1 Display Regular" panose="02000000000000000000" pitchFamily="50" charset="0"/>
                          <a:ea typeface="+mn-ea"/>
                          <a:cs typeface="+mn-cs"/>
                        </a:rPr>
                        <a:t>race_date</a:t>
                      </a:r>
                      <a:endParaRPr lang="it-IT" sz="1400" b="0" kern="1200" dirty="0">
                        <a:solidFill>
                          <a:schemeClr val="tx1"/>
                        </a:solidFill>
                        <a:effectLst/>
                        <a:latin typeface="Formula1 Display Regular" panose="02000000000000000000" pitchFamily="50"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0" kern="1200" dirty="0" err="1">
                          <a:solidFill>
                            <a:schemeClr val="tx1"/>
                          </a:solidFill>
                          <a:effectLst/>
                          <a:latin typeface="Formula1 Display Regular" panose="02000000000000000000" pitchFamily="50" charset="0"/>
                          <a:ea typeface="+mn-ea"/>
                          <a:cs typeface="+mn-cs"/>
                        </a:rPr>
                        <a:t>time_race</a:t>
                      </a:r>
                      <a:endParaRPr lang="it-IT" sz="1400" b="0" kern="1200" dirty="0">
                        <a:solidFill>
                          <a:schemeClr val="tx1"/>
                        </a:solidFill>
                        <a:effectLst/>
                        <a:latin typeface="Formula1 Display Regular" panose="02000000000000000000" pitchFamily="50"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0" kern="1200" dirty="0" err="1">
                          <a:solidFill>
                            <a:schemeClr val="tx1"/>
                          </a:solidFill>
                          <a:effectLst/>
                          <a:latin typeface="Formula1 Display Regular" panose="02000000000000000000" pitchFamily="50" charset="0"/>
                          <a:ea typeface="+mn-ea"/>
                          <a:cs typeface="+mn-cs"/>
                        </a:rPr>
                        <a:t>lap</a:t>
                      </a:r>
                      <a:endParaRPr lang="it-IT" sz="1400" b="0" kern="1200" dirty="0">
                        <a:solidFill>
                          <a:schemeClr val="tx1"/>
                        </a:solidFill>
                        <a:effectLst/>
                        <a:latin typeface="Formula1 Display Regular" panose="02000000000000000000" pitchFamily="50"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0" kern="1200" dirty="0" err="1">
                          <a:solidFill>
                            <a:schemeClr val="tx1"/>
                          </a:solidFill>
                          <a:effectLst/>
                          <a:latin typeface="Formula1 Display Regular" panose="02000000000000000000" pitchFamily="50" charset="0"/>
                          <a:ea typeface="+mn-ea"/>
                          <a:cs typeface="+mn-cs"/>
                        </a:rPr>
                        <a:t>position_lap</a:t>
                      </a:r>
                      <a:endParaRPr lang="it-IT" sz="1400" b="0" kern="1200" dirty="0">
                        <a:solidFill>
                          <a:schemeClr val="tx1"/>
                        </a:solidFill>
                        <a:effectLst/>
                        <a:latin typeface="Formula1 Display Regular" panose="02000000000000000000" pitchFamily="50"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0" kern="1200" dirty="0" err="1">
                          <a:solidFill>
                            <a:schemeClr val="tx1"/>
                          </a:solidFill>
                          <a:effectLst/>
                          <a:latin typeface="Formula1 Display Regular" panose="02000000000000000000" pitchFamily="50" charset="0"/>
                          <a:ea typeface="+mn-ea"/>
                          <a:cs typeface="+mn-cs"/>
                        </a:rPr>
                        <a:t>time_lap</a:t>
                      </a:r>
                      <a:endParaRPr lang="it-IT" sz="1400" b="0" kern="1200" dirty="0">
                        <a:solidFill>
                          <a:schemeClr val="tx1"/>
                        </a:solidFill>
                        <a:effectLst/>
                        <a:latin typeface="Formula1 Display Regular" panose="02000000000000000000" pitchFamily="50" charset="0"/>
                        <a:ea typeface="+mn-ea"/>
                        <a:cs typeface="+mn-cs"/>
                      </a:endParaRPr>
                    </a:p>
                  </a:txBody>
                  <a:tcPr anchor="ctr"/>
                </a:tc>
                <a:extLst>
                  <a:ext uri="{0D108BD9-81ED-4DB2-BD59-A6C34878D82A}">
                    <a16:rowId xmlns:a16="http://schemas.microsoft.com/office/drawing/2014/main" val="2721624916"/>
                  </a:ext>
                </a:extLst>
              </a:tr>
              <a:tr h="504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0" kern="1200" dirty="0" err="1">
                          <a:solidFill>
                            <a:schemeClr val="tx1"/>
                          </a:solidFill>
                          <a:effectLst/>
                          <a:latin typeface="Formula1 Display Regular" panose="02000000000000000000" pitchFamily="50" charset="0"/>
                          <a:ea typeface="+mn-ea"/>
                          <a:cs typeface="+mn-cs"/>
                        </a:rPr>
                        <a:t>statusId</a:t>
                      </a:r>
                      <a:endParaRPr lang="it-IT" sz="1400" b="0" kern="1200" dirty="0">
                        <a:solidFill>
                          <a:schemeClr val="tx1"/>
                        </a:solidFill>
                        <a:effectLst/>
                        <a:latin typeface="Formula1 Display Regular" panose="02000000000000000000" pitchFamily="50"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0" kern="1200" dirty="0">
                          <a:solidFill>
                            <a:schemeClr val="tx1"/>
                          </a:solidFill>
                          <a:effectLst/>
                          <a:latin typeface="Formula1 Display Regular" panose="02000000000000000000" pitchFamily="50" charset="0"/>
                          <a:ea typeface="+mn-ea"/>
                          <a:cs typeface="+mn-cs"/>
                        </a:rPr>
                        <a:t>status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0" i="1" kern="1200" dirty="0" err="1">
                          <a:solidFill>
                            <a:schemeClr val="tx1"/>
                          </a:solidFill>
                          <a:effectLst/>
                          <a:latin typeface="Formula1 Display Regular" panose="02000000000000000000" pitchFamily="50" charset="0"/>
                          <a:ea typeface="+mn-ea"/>
                          <a:cs typeface="+mn-cs"/>
                        </a:rPr>
                        <a:t>weather_code</a:t>
                      </a:r>
                      <a:endParaRPr lang="it-IT" sz="1400" b="0" kern="1200" dirty="0">
                        <a:solidFill>
                          <a:schemeClr val="tx1"/>
                        </a:solidFill>
                        <a:effectLst/>
                        <a:latin typeface="Formula1 Display Regular" panose="02000000000000000000" pitchFamily="50"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0" kern="1200" dirty="0" err="1">
                          <a:solidFill>
                            <a:schemeClr val="tx1"/>
                          </a:solidFill>
                          <a:effectLst/>
                          <a:latin typeface="Formula1 Display Regular" panose="02000000000000000000" pitchFamily="50" charset="0"/>
                          <a:ea typeface="+mn-ea"/>
                          <a:cs typeface="+mn-cs"/>
                        </a:rPr>
                        <a:t>weather_description</a:t>
                      </a:r>
                      <a:endParaRPr lang="it-IT" sz="1400" b="0" kern="1200" dirty="0">
                        <a:solidFill>
                          <a:schemeClr val="tx1"/>
                        </a:solidFill>
                        <a:effectLst/>
                        <a:latin typeface="Formula1 Display Regular" panose="02000000000000000000" pitchFamily="50"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400" b="0" kern="1200" dirty="0">
                        <a:solidFill>
                          <a:schemeClr val="tx1"/>
                        </a:solidFill>
                        <a:effectLst/>
                        <a:latin typeface="Formula1 Display Regular" panose="02000000000000000000" pitchFamily="50" charset="0"/>
                        <a:ea typeface="+mn-ea"/>
                        <a:cs typeface="+mn-cs"/>
                      </a:endParaRPr>
                    </a:p>
                  </a:txBody>
                  <a:tcPr anchor="ctr"/>
                </a:tc>
                <a:extLst>
                  <a:ext uri="{0D108BD9-81ED-4DB2-BD59-A6C34878D82A}">
                    <a16:rowId xmlns:a16="http://schemas.microsoft.com/office/drawing/2014/main" val="674803826"/>
                  </a:ext>
                </a:extLst>
              </a:tr>
            </a:tbl>
          </a:graphicData>
        </a:graphic>
      </p:graphicFrame>
      <p:pic>
        <p:nvPicPr>
          <p:cNvPr id="8" name="Immagine 7" descr="Immagine che contiene strumento, forbici, utensile manuale&#10;&#10;Descrizione generata automaticamente">
            <a:extLst>
              <a:ext uri="{FF2B5EF4-FFF2-40B4-BE49-F238E27FC236}">
                <a16:creationId xmlns:a16="http://schemas.microsoft.com/office/drawing/2014/main" id="{827B8842-9354-C7AF-B8D4-11CE926BCAD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457218" y="5167312"/>
            <a:ext cx="1218782" cy="1325563"/>
          </a:xfrm>
          <a:prstGeom prst="rect">
            <a:avLst/>
          </a:prstGeom>
        </p:spPr>
      </p:pic>
      <p:cxnSp>
        <p:nvCxnSpPr>
          <p:cNvPr id="4" name="Connettore diritto 3">
            <a:extLst>
              <a:ext uri="{FF2B5EF4-FFF2-40B4-BE49-F238E27FC236}">
                <a16:creationId xmlns:a16="http://schemas.microsoft.com/office/drawing/2014/main" id="{ADCB99DF-6FF4-962A-392F-83AFCF941A08}"/>
              </a:ext>
            </a:extLst>
          </p:cNvPr>
          <p:cNvCxnSpPr/>
          <p:nvPr/>
        </p:nvCxnSpPr>
        <p:spPr>
          <a:xfrm>
            <a:off x="5337109" y="5205051"/>
            <a:ext cx="1548882" cy="0"/>
          </a:xfrm>
          <a:prstGeom prst="line">
            <a:avLst/>
          </a:prstGeom>
          <a:ln>
            <a:solidFill>
              <a:srgbClr val="EF0000"/>
            </a:solidFill>
          </a:ln>
        </p:spPr>
        <p:style>
          <a:lnRef idx="2">
            <a:schemeClr val="accent1"/>
          </a:lnRef>
          <a:fillRef idx="0">
            <a:schemeClr val="accent1"/>
          </a:fillRef>
          <a:effectRef idx="1">
            <a:schemeClr val="accent1"/>
          </a:effectRef>
          <a:fontRef idx="minor">
            <a:schemeClr val="tx1"/>
          </a:fontRef>
        </p:style>
      </p:cxnSp>
      <p:cxnSp>
        <p:nvCxnSpPr>
          <p:cNvPr id="9" name="Connettore diritto 8">
            <a:extLst>
              <a:ext uri="{FF2B5EF4-FFF2-40B4-BE49-F238E27FC236}">
                <a16:creationId xmlns:a16="http://schemas.microsoft.com/office/drawing/2014/main" id="{BF09CADB-A3AD-E0D4-F0CC-4A8C74728A47}"/>
              </a:ext>
            </a:extLst>
          </p:cNvPr>
          <p:cNvCxnSpPr/>
          <p:nvPr/>
        </p:nvCxnSpPr>
        <p:spPr>
          <a:xfrm>
            <a:off x="7249885" y="5205051"/>
            <a:ext cx="2174033" cy="0"/>
          </a:xfrm>
          <a:prstGeom prst="line">
            <a:avLst/>
          </a:prstGeom>
          <a:ln>
            <a:solidFill>
              <a:srgbClr val="E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22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D717B606-36C0-4F77-E4AD-91D91971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731" y="220607"/>
            <a:ext cx="1156138" cy="289035"/>
          </a:xfrm>
          <a:prstGeom prst="rect">
            <a:avLst/>
          </a:prstGeom>
          <a:noFill/>
          <a:extLst>
            <a:ext uri="{909E8E84-426E-40DD-AFC4-6F175D3DCCD1}">
              <a14:hiddenFill xmlns:a14="http://schemas.microsoft.com/office/drawing/2010/main">
                <a:solidFill>
                  <a:srgbClr val="FFFFFF"/>
                </a:solidFill>
              </a14:hiddenFill>
            </a:ext>
          </a:extLst>
        </p:spPr>
      </p:pic>
      <p:sp>
        <p:nvSpPr>
          <p:cNvPr id="14" name="Titolo 1">
            <a:extLst>
              <a:ext uri="{FF2B5EF4-FFF2-40B4-BE49-F238E27FC236}">
                <a16:creationId xmlns:a16="http://schemas.microsoft.com/office/drawing/2014/main" id="{EFC20942-9920-AF7C-B18F-8E737C292BC2}"/>
              </a:ext>
            </a:extLst>
          </p:cNvPr>
          <p:cNvSpPr>
            <a:spLocks noGrp="1"/>
          </p:cNvSpPr>
          <p:nvPr>
            <p:ph type="title"/>
          </p:nvPr>
        </p:nvSpPr>
        <p:spPr>
          <a:xfrm>
            <a:off x="838200" y="365125"/>
            <a:ext cx="10515600" cy="1325563"/>
          </a:xfrm>
        </p:spPr>
        <p:txBody>
          <a:bodyPr/>
          <a:lstStyle/>
          <a:p>
            <a:pPr algn="ctr"/>
            <a:r>
              <a:rPr lang="it-IT" dirty="0">
                <a:solidFill>
                  <a:srgbClr val="EF0000"/>
                </a:solidFill>
                <a:latin typeface="Formula1 Display Regular" panose="02000000000000000000" pitchFamily="50" charset="0"/>
              </a:rPr>
              <a:t>Meteo</a:t>
            </a:r>
          </a:p>
        </p:txBody>
      </p:sp>
      <p:sp>
        <p:nvSpPr>
          <p:cNvPr id="2" name="Segnaposto contenuto 2">
            <a:extLst>
              <a:ext uri="{FF2B5EF4-FFF2-40B4-BE49-F238E27FC236}">
                <a16:creationId xmlns:a16="http://schemas.microsoft.com/office/drawing/2014/main" id="{8D83F625-0458-5FC9-B5EB-EAB62E78A6F1}"/>
              </a:ext>
            </a:extLst>
          </p:cNvPr>
          <p:cNvSpPr>
            <a:spLocks noGrp="1"/>
          </p:cNvSpPr>
          <p:nvPr>
            <p:ph idx="1"/>
          </p:nvPr>
        </p:nvSpPr>
        <p:spPr>
          <a:xfrm>
            <a:off x="838200" y="1562866"/>
            <a:ext cx="10515600" cy="4351338"/>
          </a:xfrm>
        </p:spPr>
        <p:txBody>
          <a:bodyPr anchor="t">
            <a:normAutofit/>
          </a:bodyPr>
          <a:lstStyle/>
          <a:p>
            <a:pPr marL="0" indent="0" algn="just">
              <a:lnSpc>
                <a:spcPct val="100000"/>
              </a:lnSpc>
              <a:buNone/>
            </a:pPr>
            <a:r>
              <a:rPr lang="it-IT" sz="2800" dirty="0">
                <a:latin typeface="Formula1 Display Regular" panose="02000000000000000000" pitchFamily="50" charset="0"/>
              </a:rPr>
              <a:t>Il dataset non fornisce informazioni riguardo le condizioni meteo</a:t>
            </a:r>
            <a:r>
              <a:rPr lang="it-IT" dirty="0">
                <a:latin typeface="Formula1 Display Regular" panose="02000000000000000000" pitchFamily="50" charset="0"/>
              </a:rPr>
              <a:t> </a:t>
            </a:r>
            <a:r>
              <a:rPr lang="it-IT" sz="2800" dirty="0">
                <a:latin typeface="Formula1 Display Regular" panose="02000000000000000000" pitchFamily="50" charset="0"/>
              </a:rPr>
              <a:t>tuttavia, è possibile notare che,  oltre che la data e l’ora dello svolgimento della gara, abbiamo anche la posizione geografica.</a:t>
            </a:r>
          </a:p>
          <a:p>
            <a:pPr marL="0" indent="0" algn="just">
              <a:lnSpc>
                <a:spcPct val="100000"/>
              </a:lnSpc>
              <a:buNone/>
            </a:pPr>
            <a:r>
              <a:rPr lang="it-IT" sz="2800" dirty="0">
                <a:latin typeface="Formula1 Display Regular" panose="02000000000000000000" pitchFamily="50" charset="0"/>
              </a:rPr>
              <a:t>Utilizzando «Open-Meteo </a:t>
            </a:r>
            <a:r>
              <a:rPr lang="it-IT" sz="2800" dirty="0" err="1">
                <a:latin typeface="Formula1 Display Regular" panose="02000000000000000000" pitchFamily="50" charset="0"/>
              </a:rPr>
              <a:t>Weather</a:t>
            </a:r>
            <a:r>
              <a:rPr lang="it-IT" sz="2800" dirty="0">
                <a:latin typeface="Formula1 Display Regular" panose="02000000000000000000" pitchFamily="50" charset="0"/>
              </a:rPr>
              <a:t> API» </a:t>
            </a:r>
            <a:r>
              <a:rPr lang="it-IT" dirty="0">
                <a:latin typeface="Formula1 Display Regular" panose="02000000000000000000" pitchFamily="50" charset="0"/>
              </a:rPr>
              <a:t>siamo riusciti a modificare</a:t>
            </a:r>
            <a:r>
              <a:rPr lang="it-IT" sz="2800" dirty="0">
                <a:latin typeface="Formula1 Display Regular" panose="02000000000000000000" pitchFamily="50" charset="0"/>
              </a:rPr>
              <a:t> il dataset aggiungendo le seguenti colonne:</a:t>
            </a:r>
          </a:p>
          <a:p>
            <a:pPr algn="just">
              <a:lnSpc>
                <a:spcPct val="100000"/>
              </a:lnSpc>
            </a:pPr>
            <a:r>
              <a:rPr lang="it-IT" sz="2800" b="1" dirty="0" err="1">
                <a:latin typeface="Formula1 Display Regular" panose="02000000000000000000" pitchFamily="50" charset="0"/>
              </a:rPr>
              <a:t>weather</a:t>
            </a:r>
            <a:r>
              <a:rPr lang="it-IT" sz="2800" b="1" dirty="0">
                <a:latin typeface="Formula1 Display Regular" panose="02000000000000000000" pitchFamily="50" charset="0"/>
              </a:rPr>
              <a:t> code</a:t>
            </a:r>
            <a:endParaRPr lang="it-IT" sz="2800" dirty="0">
              <a:latin typeface="Formula1 Display Regular" panose="02000000000000000000" pitchFamily="50" charset="0"/>
            </a:endParaRPr>
          </a:p>
          <a:p>
            <a:pPr algn="just">
              <a:lnSpc>
                <a:spcPct val="100000"/>
              </a:lnSpc>
            </a:pPr>
            <a:r>
              <a:rPr lang="it-IT" b="1" dirty="0" err="1">
                <a:latin typeface="Formula1 Display Regular" panose="02000000000000000000" pitchFamily="50" charset="0"/>
              </a:rPr>
              <a:t>weather</a:t>
            </a:r>
            <a:r>
              <a:rPr lang="it-IT" b="1" dirty="0">
                <a:latin typeface="Formula1 Display Regular" panose="02000000000000000000" pitchFamily="50" charset="0"/>
              </a:rPr>
              <a:t> </a:t>
            </a:r>
            <a:r>
              <a:rPr lang="it-IT" b="1" dirty="0" err="1">
                <a:latin typeface="Formula1 Display Regular" panose="02000000000000000000" pitchFamily="50" charset="0"/>
              </a:rPr>
              <a:t>description</a:t>
            </a:r>
            <a:endParaRPr lang="it-IT" sz="2800" dirty="0">
              <a:latin typeface="Formula1 Display Regular" panose="02000000000000000000" pitchFamily="50" charset="0"/>
            </a:endParaRPr>
          </a:p>
        </p:txBody>
      </p:sp>
      <p:pic>
        <p:nvPicPr>
          <p:cNvPr id="7" name="Immagine 6">
            <a:extLst>
              <a:ext uri="{FF2B5EF4-FFF2-40B4-BE49-F238E27FC236}">
                <a16:creationId xmlns:a16="http://schemas.microsoft.com/office/drawing/2014/main" id="{A3C41893-BBDF-E12E-062C-899D73FF8879}"/>
              </a:ext>
            </a:extLst>
          </p:cNvPr>
          <p:cNvPicPr>
            <a:picLocks noChangeAspect="1"/>
          </p:cNvPicPr>
          <p:nvPr/>
        </p:nvPicPr>
        <p:blipFill>
          <a:blip r:embed="rId3"/>
          <a:stretch>
            <a:fillRect/>
          </a:stretch>
        </p:blipFill>
        <p:spPr>
          <a:xfrm>
            <a:off x="10825921" y="4376056"/>
            <a:ext cx="1456497" cy="2481943"/>
          </a:xfrm>
          <a:prstGeom prst="rect">
            <a:avLst/>
          </a:prstGeom>
        </p:spPr>
      </p:pic>
      <p:pic>
        <p:nvPicPr>
          <p:cNvPr id="1026" name="Picture 2">
            <a:extLst>
              <a:ext uri="{FF2B5EF4-FFF2-40B4-BE49-F238E27FC236}">
                <a16:creationId xmlns:a16="http://schemas.microsoft.com/office/drawing/2014/main" id="{4BAC7108-7A89-4ED9-63F2-C2323F565E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3088" y="4654744"/>
            <a:ext cx="2691245" cy="1838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77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D717B606-36C0-4F77-E4AD-91D91971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731" y="220607"/>
            <a:ext cx="1156138" cy="289035"/>
          </a:xfrm>
          <a:prstGeom prst="rect">
            <a:avLst/>
          </a:prstGeom>
          <a:noFill/>
          <a:extLst>
            <a:ext uri="{909E8E84-426E-40DD-AFC4-6F175D3DCCD1}">
              <a14:hiddenFill xmlns:a14="http://schemas.microsoft.com/office/drawing/2010/main">
                <a:solidFill>
                  <a:srgbClr val="FFFFFF"/>
                </a:solidFill>
              </a14:hiddenFill>
            </a:ext>
          </a:extLst>
        </p:spPr>
      </p:pic>
      <p:sp>
        <p:nvSpPr>
          <p:cNvPr id="14" name="Titolo 1">
            <a:extLst>
              <a:ext uri="{FF2B5EF4-FFF2-40B4-BE49-F238E27FC236}">
                <a16:creationId xmlns:a16="http://schemas.microsoft.com/office/drawing/2014/main" id="{EFC20942-9920-AF7C-B18F-8E737C292BC2}"/>
              </a:ext>
            </a:extLst>
          </p:cNvPr>
          <p:cNvSpPr>
            <a:spLocks noGrp="1"/>
          </p:cNvSpPr>
          <p:nvPr>
            <p:ph type="title"/>
          </p:nvPr>
        </p:nvSpPr>
        <p:spPr>
          <a:xfrm>
            <a:off x="838200" y="365125"/>
            <a:ext cx="10515600" cy="1325563"/>
          </a:xfrm>
        </p:spPr>
        <p:txBody>
          <a:bodyPr/>
          <a:lstStyle/>
          <a:p>
            <a:pPr algn="ctr"/>
            <a:r>
              <a:rPr lang="it-IT" dirty="0">
                <a:solidFill>
                  <a:srgbClr val="EF0000"/>
                </a:solidFill>
                <a:latin typeface="Formula1 Display Regular" panose="02000000000000000000" pitchFamily="50" charset="0"/>
              </a:rPr>
              <a:t>Data </a:t>
            </a:r>
            <a:r>
              <a:rPr lang="it-IT" dirty="0" err="1">
                <a:solidFill>
                  <a:srgbClr val="EF0000"/>
                </a:solidFill>
                <a:latin typeface="Formula1 Display Regular" panose="02000000000000000000" pitchFamily="50" charset="0"/>
              </a:rPr>
              <a:t>cleaning</a:t>
            </a:r>
            <a:endParaRPr lang="it-IT" dirty="0">
              <a:solidFill>
                <a:srgbClr val="EF0000"/>
              </a:solidFill>
              <a:latin typeface="Formula1 Display Regular" panose="02000000000000000000" pitchFamily="50" charset="0"/>
            </a:endParaRPr>
          </a:p>
        </p:txBody>
      </p:sp>
      <p:sp>
        <p:nvSpPr>
          <p:cNvPr id="2" name="Segnaposto contenuto 2">
            <a:extLst>
              <a:ext uri="{FF2B5EF4-FFF2-40B4-BE49-F238E27FC236}">
                <a16:creationId xmlns:a16="http://schemas.microsoft.com/office/drawing/2014/main" id="{8D83F625-0458-5FC9-B5EB-EAB62E78A6F1}"/>
              </a:ext>
            </a:extLst>
          </p:cNvPr>
          <p:cNvSpPr>
            <a:spLocks noGrp="1"/>
          </p:cNvSpPr>
          <p:nvPr>
            <p:ph idx="1"/>
          </p:nvPr>
        </p:nvSpPr>
        <p:spPr>
          <a:xfrm>
            <a:off x="838200" y="1825625"/>
            <a:ext cx="10515600" cy="4351338"/>
          </a:xfrm>
        </p:spPr>
        <p:txBody>
          <a:bodyPr anchor="t">
            <a:normAutofit/>
          </a:bodyPr>
          <a:lstStyle/>
          <a:p>
            <a:pPr marL="0" indent="0" algn="just">
              <a:lnSpc>
                <a:spcPct val="100000"/>
              </a:lnSpc>
              <a:buNone/>
            </a:pPr>
            <a:r>
              <a:rPr lang="it-IT" sz="2800" dirty="0">
                <a:latin typeface="Formula1 Display Regular" panose="02000000000000000000" pitchFamily="50" charset="0"/>
              </a:rPr>
              <a:t>Dopo la corretta fusione dei dataset, abbiamo eseguito una serie di operazioni per pulire e manipolare i dati al fine di renderli più coerenti e adatti all’analisi successiva. Le operazioni sono:</a:t>
            </a:r>
          </a:p>
          <a:p>
            <a:pPr algn="just">
              <a:lnSpc>
                <a:spcPct val="100000"/>
              </a:lnSpc>
            </a:pPr>
            <a:r>
              <a:rPr lang="it-IT" sz="2800" dirty="0">
                <a:latin typeface="Formula1 Display Regular" panose="02000000000000000000" pitchFamily="50" charset="0"/>
              </a:rPr>
              <a:t>Rimozione dei duplicati.</a:t>
            </a:r>
          </a:p>
          <a:p>
            <a:pPr algn="just">
              <a:lnSpc>
                <a:spcPct val="100000"/>
              </a:lnSpc>
            </a:pPr>
            <a:r>
              <a:rPr lang="it-IT" sz="2800" dirty="0">
                <a:latin typeface="Formula1 Display Regular" panose="02000000000000000000" pitchFamily="50" charset="0"/>
              </a:rPr>
              <a:t>Analisi dei valori nulli.</a:t>
            </a:r>
          </a:p>
          <a:p>
            <a:pPr algn="just">
              <a:lnSpc>
                <a:spcPct val="100000"/>
              </a:lnSpc>
            </a:pPr>
            <a:r>
              <a:rPr lang="it-IT" sz="2800" dirty="0">
                <a:latin typeface="Formula1 Display Regular" panose="02000000000000000000" pitchFamily="50" charset="0"/>
              </a:rPr>
              <a:t>Rimozione dei piloti con meno di 1000 giri.</a:t>
            </a:r>
          </a:p>
          <a:p>
            <a:pPr algn="just">
              <a:lnSpc>
                <a:spcPct val="100000"/>
              </a:lnSpc>
            </a:pPr>
            <a:r>
              <a:rPr lang="it-IT" sz="2800" dirty="0">
                <a:latin typeface="Formula1 Display Regular" panose="02000000000000000000" pitchFamily="50" charset="0"/>
              </a:rPr>
              <a:t>Valutazione dal penultimo cambio regolamentare.</a:t>
            </a:r>
          </a:p>
        </p:txBody>
      </p:sp>
      <p:pic>
        <p:nvPicPr>
          <p:cNvPr id="1026" name="Picture 2">
            <a:extLst>
              <a:ext uri="{FF2B5EF4-FFF2-40B4-BE49-F238E27FC236}">
                <a16:creationId xmlns:a16="http://schemas.microsoft.com/office/drawing/2014/main" id="{8DEF770A-B04F-7BE3-9F82-80B830E3C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131" y="365124"/>
            <a:ext cx="979444" cy="1325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38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D717B606-36C0-4F77-E4AD-91D91971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731" y="220607"/>
            <a:ext cx="1156138" cy="289035"/>
          </a:xfrm>
          <a:prstGeom prst="rect">
            <a:avLst/>
          </a:prstGeom>
          <a:noFill/>
          <a:extLst>
            <a:ext uri="{909E8E84-426E-40DD-AFC4-6F175D3DCCD1}">
              <a14:hiddenFill xmlns:a14="http://schemas.microsoft.com/office/drawing/2010/main">
                <a:solidFill>
                  <a:srgbClr val="FFFFFF"/>
                </a:solidFill>
              </a14:hiddenFill>
            </a:ext>
          </a:extLst>
        </p:spPr>
      </p:pic>
      <p:sp>
        <p:nvSpPr>
          <p:cNvPr id="14" name="Titolo 1">
            <a:extLst>
              <a:ext uri="{FF2B5EF4-FFF2-40B4-BE49-F238E27FC236}">
                <a16:creationId xmlns:a16="http://schemas.microsoft.com/office/drawing/2014/main" id="{EFC20942-9920-AF7C-B18F-8E737C292BC2}"/>
              </a:ext>
            </a:extLst>
          </p:cNvPr>
          <p:cNvSpPr>
            <a:spLocks noGrp="1"/>
          </p:cNvSpPr>
          <p:nvPr>
            <p:ph type="title"/>
          </p:nvPr>
        </p:nvSpPr>
        <p:spPr>
          <a:xfrm>
            <a:off x="838200" y="365125"/>
            <a:ext cx="10515600" cy="1325563"/>
          </a:xfrm>
        </p:spPr>
        <p:txBody>
          <a:bodyPr/>
          <a:lstStyle/>
          <a:p>
            <a:pPr algn="ctr"/>
            <a:r>
              <a:rPr lang="it-IT" dirty="0">
                <a:solidFill>
                  <a:srgbClr val="EF0000"/>
                </a:solidFill>
                <a:latin typeface="Formula1 Display Regular" panose="02000000000000000000" pitchFamily="50" charset="0"/>
              </a:rPr>
              <a:t>Data balancing</a:t>
            </a:r>
          </a:p>
        </p:txBody>
      </p:sp>
      <p:sp>
        <p:nvSpPr>
          <p:cNvPr id="2" name="Segnaposto contenuto 2">
            <a:extLst>
              <a:ext uri="{FF2B5EF4-FFF2-40B4-BE49-F238E27FC236}">
                <a16:creationId xmlns:a16="http://schemas.microsoft.com/office/drawing/2014/main" id="{8D83F625-0458-5FC9-B5EB-EAB62E78A6F1}"/>
              </a:ext>
            </a:extLst>
          </p:cNvPr>
          <p:cNvSpPr>
            <a:spLocks noGrp="1"/>
          </p:cNvSpPr>
          <p:nvPr>
            <p:ph idx="1"/>
          </p:nvPr>
        </p:nvSpPr>
        <p:spPr>
          <a:xfrm>
            <a:off x="838200" y="1562866"/>
            <a:ext cx="10515600" cy="4351338"/>
          </a:xfrm>
        </p:spPr>
        <p:txBody>
          <a:bodyPr anchor="t">
            <a:normAutofit/>
          </a:bodyPr>
          <a:lstStyle/>
          <a:p>
            <a:pPr marL="0" indent="0" algn="just">
              <a:lnSpc>
                <a:spcPct val="100000"/>
              </a:lnSpc>
              <a:buNone/>
            </a:pPr>
            <a:r>
              <a:rPr lang="it-IT" sz="2800" dirty="0">
                <a:latin typeface="Formula1 Display Regular" panose="02000000000000000000" pitchFamily="50" charset="0"/>
              </a:rPr>
              <a:t>Analizzando il dataset questa è situazione dei giri effettuati dai piloti.</a:t>
            </a:r>
          </a:p>
        </p:txBody>
      </p:sp>
      <p:pic>
        <p:nvPicPr>
          <p:cNvPr id="3" name="Immagine 2" descr="Immagine che contiene testo, schermata, linea, diagramma&#10;&#10;Descrizione generata automaticamente">
            <a:extLst>
              <a:ext uri="{FF2B5EF4-FFF2-40B4-BE49-F238E27FC236}">
                <a16:creationId xmlns:a16="http://schemas.microsoft.com/office/drawing/2014/main" id="{5B84F482-17BE-0CE7-5F37-B61CF3389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943" y="2632876"/>
            <a:ext cx="7246113" cy="4225124"/>
          </a:xfrm>
          <a:prstGeom prst="rect">
            <a:avLst/>
          </a:prstGeom>
        </p:spPr>
      </p:pic>
      <p:pic>
        <p:nvPicPr>
          <p:cNvPr id="4098" name="Picture 2">
            <a:extLst>
              <a:ext uri="{FF2B5EF4-FFF2-40B4-BE49-F238E27FC236}">
                <a16:creationId xmlns:a16="http://schemas.microsoft.com/office/drawing/2014/main" id="{BCAEA845-7AC2-E9D3-9C8C-D6A7C0D8AA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836" y="5090291"/>
            <a:ext cx="790575" cy="164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87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D717B606-36C0-4F77-E4AD-91D91971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731" y="220607"/>
            <a:ext cx="1156138" cy="289035"/>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contenuto 2">
            <a:extLst>
              <a:ext uri="{FF2B5EF4-FFF2-40B4-BE49-F238E27FC236}">
                <a16:creationId xmlns:a16="http://schemas.microsoft.com/office/drawing/2014/main" id="{8D83F625-0458-5FC9-B5EB-EAB62E78A6F1}"/>
              </a:ext>
            </a:extLst>
          </p:cNvPr>
          <p:cNvSpPr>
            <a:spLocks noGrp="1"/>
          </p:cNvSpPr>
          <p:nvPr>
            <p:ph idx="1"/>
          </p:nvPr>
        </p:nvSpPr>
        <p:spPr>
          <a:xfrm>
            <a:off x="838200" y="1253331"/>
            <a:ext cx="10515600" cy="4351338"/>
          </a:xfrm>
        </p:spPr>
        <p:txBody>
          <a:bodyPr anchor="ctr">
            <a:normAutofit/>
          </a:bodyPr>
          <a:lstStyle/>
          <a:p>
            <a:pPr marL="0" indent="0" algn="ctr">
              <a:lnSpc>
                <a:spcPct val="100000"/>
              </a:lnSpc>
              <a:buNone/>
            </a:pPr>
            <a:r>
              <a:rPr lang="it-IT" sz="2800" dirty="0">
                <a:latin typeface="Formula1 Display Regular" panose="02000000000000000000" pitchFamily="50" charset="0"/>
              </a:rPr>
              <a:t>Abbiamo del lavoro da fare qui!</a:t>
            </a:r>
          </a:p>
          <a:p>
            <a:pPr marL="0" indent="0" algn="ctr">
              <a:lnSpc>
                <a:spcPct val="100000"/>
              </a:lnSpc>
              <a:buNone/>
            </a:pPr>
            <a:endParaRPr lang="it-IT" dirty="0">
              <a:latin typeface="Formula1 Display Regular" panose="02000000000000000000" pitchFamily="50" charset="0"/>
            </a:endParaRPr>
          </a:p>
          <a:p>
            <a:pPr marL="0" indent="0" algn="ctr">
              <a:lnSpc>
                <a:spcPct val="100000"/>
              </a:lnSpc>
              <a:buNone/>
            </a:pPr>
            <a:r>
              <a:rPr lang="it-IT" sz="2800" dirty="0">
                <a:latin typeface="Formula1 Display Regular" panose="02000000000000000000" pitchFamily="50" charset="0"/>
              </a:rPr>
              <a:t>Come possiamo fare per sistemare la situazione?</a:t>
            </a:r>
          </a:p>
        </p:txBody>
      </p:sp>
      <p:sp>
        <p:nvSpPr>
          <p:cNvPr id="4" name="Titolo 1">
            <a:extLst>
              <a:ext uri="{FF2B5EF4-FFF2-40B4-BE49-F238E27FC236}">
                <a16:creationId xmlns:a16="http://schemas.microsoft.com/office/drawing/2014/main" id="{60962036-2257-6D5B-3051-8AEC5C39B1DE}"/>
              </a:ext>
            </a:extLst>
          </p:cNvPr>
          <p:cNvSpPr>
            <a:spLocks noGrp="1"/>
          </p:cNvSpPr>
          <p:nvPr>
            <p:ph type="title"/>
          </p:nvPr>
        </p:nvSpPr>
        <p:spPr>
          <a:xfrm>
            <a:off x="838200" y="365125"/>
            <a:ext cx="10515600" cy="1325563"/>
          </a:xfrm>
        </p:spPr>
        <p:txBody>
          <a:bodyPr/>
          <a:lstStyle/>
          <a:p>
            <a:pPr algn="ctr"/>
            <a:r>
              <a:rPr lang="it-IT" dirty="0" err="1">
                <a:solidFill>
                  <a:srgbClr val="EF0000"/>
                </a:solidFill>
                <a:latin typeface="Formula1 Display Regular" panose="02000000000000000000" pitchFamily="50" charset="0"/>
              </a:rPr>
              <a:t>Mmmh</a:t>
            </a:r>
            <a:r>
              <a:rPr lang="it-IT" dirty="0">
                <a:solidFill>
                  <a:srgbClr val="EF0000"/>
                </a:solidFill>
                <a:latin typeface="Formula1 Display Regular" panose="02000000000000000000" pitchFamily="50" charset="0"/>
              </a:rPr>
              <a:t>…</a:t>
            </a:r>
          </a:p>
        </p:txBody>
      </p:sp>
      <p:pic>
        <p:nvPicPr>
          <p:cNvPr id="1026" name="Picture 2">
            <a:extLst>
              <a:ext uri="{FF2B5EF4-FFF2-40B4-BE49-F238E27FC236}">
                <a16:creationId xmlns:a16="http://schemas.microsoft.com/office/drawing/2014/main" id="{06883061-7D53-B680-EA97-752AEDE0F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11" y="4767943"/>
            <a:ext cx="911641" cy="1978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44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90484-EA0B-0DD3-DB1E-359FBCDB729A}"/>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2D2D0FB5-D502-EEFD-BB9A-3669AE0D3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731" y="220607"/>
            <a:ext cx="1156138" cy="289035"/>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contenuto 2">
            <a:extLst>
              <a:ext uri="{FF2B5EF4-FFF2-40B4-BE49-F238E27FC236}">
                <a16:creationId xmlns:a16="http://schemas.microsoft.com/office/drawing/2014/main" id="{F17A1A53-F9F4-AE85-26B0-7587CE0EC6E5}"/>
              </a:ext>
            </a:extLst>
          </p:cNvPr>
          <p:cNvSpPr>
            <a:spLocks noGrp="1"/>
          </p:cNvSpPr>
          <p:nvPr>
            <p:ph idx="1"/>
          </p:nvPr>
        </p:nvSpPr>
        <p:spPr>
          <a:xfrm>
            <a:off x="838200" y="1253331"/>
            <a:ext cx="10515600" cy="4351338"/>
          </a:xfrm>
        </p:spPr>
        <p:txBody>
          <a:bodyPr anchor="t">
            <a:normAutofit/>
          </a:bodyPr>
          <a:lstStyle/>
          <a:p>
            <a:pPr marL="0" indent="0" algn="ctr">
              <a:lnSpc>
                <a:spcPct val="100000"/>
              </a:lnSpc>
              <a:buNone/>
            </a:pPr>
            <a:r>
              <a:rPr lang="it-IT" sz="2800" dirty="0">
                <a:latin typeface="Formula1 Display Regular" panose="02000000000000000000" pitchFamily="50" charset="0"/>
              </a:rPr>
              <a:t>Ma prima dividiamo il dataset!</a:t>
            </a:r>
          </a:p>
        </p:txBody>
      </p:sp>
      <p:sp>
        <p:nvSpPr>
          <p:cNvPr id="4" name="Rettangolo 3">
            <a:extLst>
              <a:ext uri="{FF2B5EF4-FFF2-40B4-BE49-F238E27FC236}">
                <a16:creationId xmlns:a16="http://schemas.microsoft.com/office/drawing/2014/main" id="{15E70CE0-DA05-AA06-0867-098C6B4EEDFE}"/>
              </a:ext>
            </a:extLst>
          </p:cNvPr>
          <p:cNvSpPr/>
          <p:nvPr/>
        </p:nvSpPr>
        <p:spPr>
          <a:xfrm>
            <a:off x="2797628" y="2498271"/>
            <a:ext cx="6596743" cy="620486"/>
          </a:xfrm>
          <a:prstGeom prst="rect">
            <a:avLst/>
          </a:prstGeom>
          <a:solidFill>
            <a:srgbClr val="E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Formula1 Display Regular" panose="02000000000000000000" pitchFamily="50" charset="0"/>
              </a:rPr>
              <a:t>Dataset</a:t>
            </a:r>
          </a:p>
        </p:txBody>
      </p:sp>
      <p:sp>
        <p:nvSpPr>
          <p:cNvPr id="5" name="Rettangolo 4">
            <a:extLst>
              <a:ext uri="{FF2B5EF4-FFF2-40B4-BE49-F238E27FC236}">
                <a16:creationId xmlns:a16="http://schemas.microsoft.com/office/drawing/2014/main" id="{E13DEC14-95FE-2D7A-70C8-F771BCD3D8FC}"/>
              </a:ext>
            </a:extLst>
          </p:cNvPr>
          <p:cNvSpPr/>
          <p:nvPr/>
        </p:nvSpPr>
        <p:spPr>
          <a:xfrm>
            <a:off x="7501811" y="5252440"/>
            <a:ext cx="1892559" cy="620486"/>
          </a:xfrm>
          <a:prstGeom prst="rect">
            <a:avLst/>
          </a:prstGeom>
          <a:solidFill>
            <a:srgbClr val="E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Formula1 Display Regular" panose="02000000000000000000" pitchFamily="50" charset="0"/>
              </a:rPr>
              <a:t>Test – 22%</a:t>
            </a:r>
          </a:p>
        </p:txBody>
      </p:sp>
      <p:sp>
        <p:nvSpPr>
          <p:cNvPr id="7" name="Rettangolo 6">
            <a:extLst>
              <a:ext uri="{FF2B5EF4-FFF2-40B4-BE49-F238E27FC236}">
                <a16:creationId xmlns:a16="http://schemas.microsoft.com/office/drawing/2014/main" id="{1391905A-E581-DBCA-98E1-7568591A05C9}"/>
              </a:ext>
            </a:extLst>
          </p:cNvPr>
          <p:cNvSpPr/>
          <p:nvPr/>
        </p:nvSpPr>
        <p:spPr>
          <a:xfrm>
            <a:off x="2797627" y="5252440"/>
            <a:ext cx="4704183" cy="620486"/>
          </a:xfrm>
          <a:prstGeom prst="rect">
            <a:avLst/>
          </a:prstGeom>
          <a:solidFill>
            <a:srgbClr val="E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Formula1 Display Regular" panose="02000000000000000000" pitchFamily="50" charset="0"/>
              </a:rPr>
              <a:t>Train - 78%</a:t>
            </a:r>
          </a:p>
        </p:txBody>
      </p:sp>
      <p:sp>
        <p:nvSpPr>
          <p:cNvPr id="11" name="Freccia in giù 10">
            <a:extLst>
              <a:ext uri="{FF2B5EF4-FFF2-40B4-BE49-F238E27FC236}">
                <a16:creationId xmlns:a16="http://schemas.microsoft.com/office/drawing/2014/main" id="{C1D7445E-858D-B0EE-5EA5-6F4273079ECD}"/>
              </a:ext>
            </a:extLst>
          </p:cNvPr>
          <p:cNvSpPr/>
          <p:nvPr/>
        </p:nvSpPr>
        <p:spPr>
          <a:xfrm>
            <a:off x="5832410" y="3763388"/>
            <a:ext cx="527177" cy="844420"/>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298D7801-DFDC-60E8-43AF-58C75716B42D}"/>
              </a:ext>
            </a:extLst>
          </p:cNvPr>
          <p:cNvPicPr>
            <a:picLocks noChangeAspect="1"/>
          </p:cNvPicPr>
          <p:nvPr/>
        </p:nvPicPr>
        <p:blipFill>
          <a:blip r:embed="rId3"/>
          <a:stretch>
            <a:fillRect/>
          </a:stretch>
        </p:blipFill>
        <p:spPr>
          <a:xfrm>
            <a:off x="10336029" y="4843094"/>
            <a:ext cx="1476562" cy="2059663"/>
          </a:xfrm>
          <a:prstGeom prst="rect">
            <a:avLst/>
          </a:prstGeom>
        </p:spPr>
      </p:pic>
    </p:spTree>
    <p:extLst>
      <p:ext uri="{BB962C8B-B14F-4D97-AF65-F5344CB8AC3E}">
        <p14:creationId xmlns:p14="http://schemas.microsoft.com/office/powerpoint/2010/main" val="364003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D717B606-36C0-4F77-E4AD-91D91971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731" y="220607"/>
            <a:ext cx="1156138" cy="289035"/>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contenuto 2">
            <a:extLst>
              <a:ext uri="{FF2B5EF4-FFF2-40B4-BE49-F238E27FC236}">
                <a16:creationId xmlns:a16="http://schemas.microsoft.com/office/drawing/2014/main" id="{8D83F625-0458-5FC9-B5EB-EAB62E78A6F1}"/>
              </a:ext>
            </a:extLst>
          </p:cNvPr>
          <p:cNvSpPr>
            <a:spLocks noGrp="1"/>
          </p:cNvSpPr>
          <p:nvPr>
            <p:ph idx="1"/>
          </p:nvPr>
        </p:nvSpPr>
        <p:spPr>
          <a:xfrm>
            <a:off x="838200" y="1253331"/>
            <a:ext cx="10515600" cy="4351338"/>
          </a:xfrm>
        </p:spPr>
        <p:txBody>
          <a:bodyPr anchor="ctr">
            <a:normAutofit/>
          </a:bodyPr>
          <a:lstStyle/>
          <a:p>
            <a:pPr marL="0" indent="0" algn="ctr">
              <a:lnSpc>
                <a:spcPct val="100000"/>
              </a:lnSpc>
              <a:buNone/>
            </a:pPr>
            <a:r>
              <a:rPr lang="it-IT" sz="6000" dirty="0">
                <a:latin typeface="Formula1 Display Bold" panose="02000000000000000000" pitchFamily="50" charset="0"/>
              </a:rPr>
              <a:t>OVERSAMPLING</a:t>
            </a:r>
          </a:p>
        </p:txBody>
      </p:sp>
      <p:pic>
        <p:nvPicPr>
          <p:cNvPr id="8" name="Immagine 7">
            <a:extLst>
              <a:ext uri="{FF2B5EF4-FFF2-40B4-BE49-F238E27FC236}">
                <a16:creationId xmlns:a16="http://schemas.microsoft.com/office/drawing/2014/main" id="{C04CE82D-B82A-9F6C-6EFE-DD9588AD6612}"/>
              </a:ext>
            </a:extLst>
          </p:cNvPr>
          <p:cNvPicPr>
            <a:picLocks noChangeAspect="1"/>
          </p:cNvPicPr>
          <p:nvPr/>
        </p:nvPicPr>
        <p:blipFill>
          <a:blip r:embed="rId3"/>
          <a:stretch>
            <a:fillRect/>
          </a:stretch>
        </p:blipFill>
        <p:spPr>
          <a:xfrm>
            <a:off x="9778781" y="4045415"/>
            <a:ext cx="1993900" cy="2908300"/>
          </a:xfrm>
          <a:prstGeom prst="rect">
            <a:avLst/>
          </a:prstGeom>
        </p:spPr>
      </p:pic>
    </p:spTree>
    <p:extLst>
      <p:ext uri="{BB962C8B-B14F-4D97-AF65-F5344CB8AC3E}">
        <p14:creationId xmlns:p14="http://schemas.microsoft.com/office/powerpoint/2010/main" val="68365214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BD5DF-8938-C714-DE1B-7B9EA238AF38}"/>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6E4FBC48-0583-EEF1-577B-E4C7D7AD8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731" y="220607"/>
            <a:ext cx="1156138" cy="289035"/>
          </a:xfrm>
          <a:prstGeom prst="rect">
            <a:avLst/>
          </a:prstGeom>
          <a:noFill/>
          <a:extLst>
            <a:ext uri="{909E8E84-426E-40DD-AFC4-6F175D3DCCD1}">
              <a14:hiddenFill xmlns:a14="http://schemas.microsoft.com/office/drawing/2010/main">
                <a:solidFill>
                  <a:srgbClr val="FFFFFF"/>
                </a:solidFill>
              </a14:hiddenFill>
            </a:ext>
          </a:extLst>
        </p:spPr>
      </p:pic>
      <p:sp>
        <p:nvSpPr>
          <p:cNvPr id="14" name="Titolo 1">
            <a:extLst>
              <a:ext uri="{FF2B5EF4-FFF2-40B4-BE49-F238E27FC236}">
                <a16:creationId xmlns:a16="http://schemas.microsoft.com/office/drawing/2014/main" id="{EFC2AD28-2B16-8364-78F1-05CF1007667C}"/>
              </a:ext>
            </a:extLst>
          </p:cNvPr>
          <p:cNvSpPr>
            <a:spLocks noGrp="1"/>
          </p:cNvSpPr>
          <p:nvPr>
            <p:ph type="title"/>
          </p:nvPr>
        </p:nvSpPr>
        <p:spPr>
          <a:xfrm>
            <a:off x="838200" y="365125"/>
            <a:ext cx="10515600" cy="1325563"/>
          </a:xfrm>
        </p:spPr>
        <p:txBody>
          <a:bodyPr>
            <a:normAutofit/>
          </a:bodyPr>
          <a:lstStyle/>
          <a:p>
            <a:pPr algn="ctr"/>
            <a:r>
              <a:rPr lang="it-IT" sz="3600" dirty="0">
                <a:solidFill>
                  <a:srgbClr val="EF0000"/>
                </a:solidFill>
                <a:latin typeface="Formula1 Display Regular" panose="02000000000000000000" pitchFamily="50" charset="0"/>
              </a:rPr>
              <a:t>Come abbiamo fatto l’oversampling?</a:t>
            </a:r>
          </a:p>
        </p:txBody>
      </p:sp>
      <p:sp>
        <p:nvSpPr>
          <p:cNvPr id="2" name="Segnaposto contenuto 2">
            <a:extLst>
              <a:ext uri="{FF2B5EF4-FFF2-40B4-BE49-F238E27FC236}">
                <a16:creationId xmlns:a16="http://schemas.microsoft.com/office/drawing/2014/main" id="{5E38F168-9399-22E3-D36B-139B4EDFA7D4}"/>
              </a:ext>
            </a:extLst>
          </p:cNvPr>
          <p:cNvSpPr>
            <a:spLocks noGrp="1"/>
          </p:cNvSpPr>
          <p:nvPr>
            <p:ph idx="1"/>
          </p:nvPr>
        </p:nvSpPr>
        <p:spPr>
          <a:xfrm>
            <a:off x="838200" y="1562866"/>
            <a:ext cx="10515600" cy="3643616"/>
          </a:xfrm>
        </p:spPr>
        <p:txBody>
          <a:bodyPr anchor="ctr">
            <a:normAutofit/>
          </a:bodyPr>
          <a:lstStyle/>
          <a:p>
            <a:pPr marL="0" indent="0" algn="just">
              <a:lnSpc>
                <a:spcPct val="100000"/>
              </a:lnSpc>
              <a:buNone/>
            </a:pPr>
            <a:r>
              <a:rPr lang="it-IT" sz="2800" dirty="0">
                <a:latin typeface="Formula1 Display Regular" panose="02000000000000000000" pitchFamily="50" charset="0"/>
              </a:rPr>
              <a:t>Abbiamo sviluppato uno script per il calcolo del massimo numero di giri svolti da ogni pilota e, sulla base di questo valore, aggiunge casualmente giri ai piloti fino al raggiungimento di una soglia obiettivo.</a:t>
            </a:r>
          </a:p>
        </p:txBody>
      </p:sp>
      <p:pic>
        <p:nvPicPr>
          <p:cNvPr id="3074" name="Picture 2">
            <a:extLst>
              <a:ext uri="{FF2B5EF4-FFF2-40B4-BE49-F238E27FC236}">
                <a16:creationId xmlns:a16="http://schemas.microsoft.com/office/drawing/2014/main" id="{C9AD1CB9-81E4-DE17-F742-0BF59157C9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4375" y="4581331"/>
            <a:ext cx="1248343" cy="199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12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D717B606-36C0-4F77-E4AD-91D91971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731" y="220607"/>
            <a:ext cx="1156138" cy="289035"/>
          </a:xfrm>
          <a:prstGeom prst="rect">
            <a:avLst/>
          </a:prstGeom>
          <a:noFill/>
          <a:extLst>
            <a:ext uri="{909E8E84-426E-40DD-AFC4-6F175D3DCCD1}">
              <a14:hiddenFill xmlns:a14="http://schemas.microsoft.com/office/drawing/2010/main">
                <a:solidFill>
                  <a:srgbClr val="FFFFFF"/>
                </a:solidFill>
              </a14:hiddenFill>
            </a:ext>
          </a:extLst>
        </p:spPr>
      </p:pic>
      <p:sp>
        <p:nvSpPr>
          <p:cNvPr id="14" name="Titolo 1">
            <a:extLst>
              <a:ext uri="{FF2B5EF4-FFF2-40B4-BE49-F238E27FC236}">
                <a16:creationId xmlns:a16="http://schemas.microsoft.com/office/drawing/2014/main" id="{EFC20942-9920-AF7C-B18F-8E737C292BC2}"/>
              </a:ext>
            </a:extLst>
          </p:cNvPr>
          <p:cNvSpPr>
            <a:spLocks noGrp="1"/>
          </p:cNvSpPr>
          <p:nvPr>
            <p:ph type="title"/>
          </p:nvPr>
        </p:nvSpPr>
        <p:spPr>
          <a:xfrm>
            <a:off x="838200" y="365125"/>
            <a:ext cx="10515600" cy="1325563"/>
          </a:xfrm>
        </p:spPr>
        <p:txBody>
          <a:bodyPr/>
          <a:lstStyle/>
          <a:p>
            <a:pPr algn="ctr"/>
            <a:r>
              <a:rPr lang="it-IT" dirty="0">
                <a:solidFill>
                  <a:srgbClr val="EF0000"/>
                </a:solidFill>
                <a:latin typeface="Formula1 Display Regular" panose="02000000000000000000" pitchFamily="50" charset="0"/>
              </a:rPr>
              <a:t>Data balancing</a:t>
            </a:r>
          </a:p>
        </p:txBody>
      </p:sp>
      <p:sp>
        <p:nvSpPr>
          <p:cNvPr id="2" name="Segnaposto contenuto 2">
            <a:extLst>
              <a:ext uri="{FF2B5EF4-FFF2-40B4-BE49-F238E27FC236}">
                <a16:creationId xmlns:a16="http://schemas.microsoft.com/office/drawing/2014/main" id="{8D83F625-0458-5FC9-B5EB-EAB62E78A6F1}"/>
              </a:ext>
            </a:extLst>
          </p:cNvPr>
          <p:cNvSpPr>
            <a:spLocks noGrp="1"/>
          </p:cNvSpPr>
          <p:nvPr>
            <p:ph idx="1"/>
          </p:nvPr>
        </p:nvSpPr>
        <p:spPr>
          <a:xfrm>
            <a:off x="838200" y="1562866"/>
            <a:ext cx="10515600" cy="4351338"/>
          </a:xfrm>
        </p:spPr>
        <p:txBody>
          <a:bodyPr anchor="t">
            <a:normAutofit/>
          </a:bodyPr>
          <a:lstStyle/>
          <a:p>
            <a:pPr marL="0" indent="0" algn="ctr">
              <a:lnSpc>
                <a:spcPct val="100000"/>
              </a:lnSpc>
              <a:buNone/>
            </a:pPr>
            <a:r>
              <a:rPr lang="it-IT" sz="2800" dirty="0">
                <a:latin typeface="Formula1 Display Regular" panose="02000000000000000000" pitchFamily="50" charset="0"/>
              </a:rPr>
              <a:t>Ecco la situazione aggiornata!</a:t>
            </a:r>
          </a:p>
        </p:txBody>
      </p:sp>
      <p:pic>
        <p:nvPicPr>
          <p:cNvPr id="4" name="Immagine 3">
            <a:extLst>
              <a:ext uri="{FF2B5EF4-FFF2-40B4-BE49-F238E27FC236}">
                <a16:creationId xmlns:a16="http://schemas.microsoft.com/office/drawing/2014/main" id="{6273CF80-E39A-2676-BFB3-7CB7868C9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96674" y="2315460"/>
            <a:ext cx="6798652" cy="3964215"/>
          </a:xfrm>
          <a:prstGeom prst="rect">
            <a:avLst/>
          </a:prstGeom>
        </p:spPr>
      </p:pic>
      <p:pic>
        <p:nvPicPr>
          <p:cNvPr id="3" name="Picture 2">
            <a:extLst>
              <a:ext uri="{FF2B5EF4-FFF2-40B4-BE49-F238E27FC236}">
                <a16:creationId xmlns:a16="http://schemas.microsoft.com/office/drawing/2014/main" id="{96E4BFD6-89D2-CC52-FF99-5C6B889A5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1411" y="4847643"/>
            <a:ext cx="2195513"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8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91E170-E40D-66E5-0FCC-0ACE7D2E5E12}"/>
              </a:ext>
            </a:extLst>
          </p:cNvPr>
          <p:cNvSpPr>
            <a:spLocks noGrp="1"/>
          </p:cNvSpPr>
          <p:nvPr>
            <p:ph type="title"/>
          </p:nvPr>
        </p:nvSpPr>
        <p:spPr/>
        <p:txBody>
          <a:bodyPr/>
          <a:lstStyle/>
          <a:p>
            <a:pPr algn="ctr"/>
            <a:r>
              <a:rPr lang="it-IT" dirty="0">
                <a:solidFill>
                  <a:srgbClr val="EF0000"/>
                </a:solidFill>
                <a:latin typeface="Formula1 Display Regular" panose="02000000000000000000" pitchFamily="50" charset="0"/>
              </a:rPr>
              <a:t>Cos’è F1 Predictor?</a:t>
            </a:r>
          </a:p>
        </p:txBody>
      </p:sp>
      <p:sp>
        <p:nvSpPr>
          <p:cNvPr id="3" name="Segnaposto contenuto 2">
            <a:extLst>
              <a:ext uri="{FF2B5EF4-FFF2-40B4-BE49-F238E27FC236}">
                <a16:creationId xmlns:a16="http://schemas.microsoft.com/office/drawing/2014/main" id="{C0ACE91E-B45B-2913-6DDD-484967CC5F1A}"/>
              </a:ext>
            </a:extLst>
          </p:cNvPr>
          <p:cNvSpPr>
            <a:spLocks noGrp="1"/>
          </p:cNvSpPr>
          <p:nvPr>
            <p:ph idx="1"/>
          </p:nvPr>
        </p:nvSpPr>
        <p:spPr>
          <a:xfrm>
            <a:off x="838200" y="1564564"/>
            <a:ext cx="10515600" cy="3259363"/>
          </a:xfrm>
        </p:spPr>
        <p:txBody>
          <a:bodyPr anchor="ctr">
            <a:normAutofit/>
          </a:bodyPr>
          <a:lstStyle/>
          <a:p>
            <a:pPr marL="0" indent="0" algn="just">
              <a:lnSpc>
                <a:spcPct val="120000"/>
              </a:lnSpc>
              <a:buNone/>
            </a:pPr>
            <a:r>
              <a:rPr lang="it-IT" b="1" dirty="0">
                <a:effectLst/>
                <a:latin typeface="Formula1 Display Regular" panose="02000000000000000000" pitchFamily="50" charset="0"/>
              </a:rPr>
              <a:t>F1 Predictor</a:t>
            </a:r>
            <a:r>
              <a:rPr lang="it-IT" dirty="0">
                <a:effectLst/>
                <a:latin typeface="Formula1 Display Regular" panose="02000000000000000000" pitchFamily="50" charset="0"/>
              </a:rPr>
              <a:t> è un’applicazione web che permette di simulare un’intera gara di F1 prevedendo, sulla base di alcuni parametri modificabili, l’ordine di arrivo dei piloti e il relativo tempo impiegato.</a:t>
            </a:r>
            <a:endParaRPr lang="it-IT" dirty="0">
              <a:latin typeface="Formula1 Display Regular" panose="02000000000000000000" pitchFamily="50" charset="0"/>
            </a:endParaRPr>
          </a:p>
        </p:txBody>
      </p:sp>
      <p:pic>
        <p:nvPicPr>
          <p:cNvPr id="1026" name="Picture 2">
            <a:extLst>
              <a:ext uri="{FF2B5EF4-FFF2-40B4-BE49-F238E27FC236}">
                <a16:creationId xmlns:a16="http://schemas.microsoft.com/office/drawing/2014/main" id="{44A26217-3E17-4239-9D5D-10B68DE918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2646" y="4978986"/>
            <a:ext cx="846707" cy="11424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30E62A3-9486-FF10-91B9-E57F8A4FB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5731" y="220607"/>
            <a:ext cx="1156138" cy="289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4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5448E1-885E-E186-5546-7C36F1050AD6}"/>
              </a:ext>
            </a:extLst>
          </p:cNvPr>
          <p:cNvSpPr>
            <a:spLocks noGrp="1"/>
          </p:cNvSpPr>
          <p:nvPr>
            <p:ph type="title"/>
          </p:nvPr>
        </p:nvSpPr>
        <p:spPr>
          <a:xfrm>
            <a:off x="844550" y="2002631"/>
            <a:ext cx="10515600" cy="2852737"/>
          </a:xfrm>
        </p:spPr>
        <p:txBody>
          <a:bodyPr anchor="ctr"/>
          <a:lstStyle/>
          <a:p>
            <a:pPr algn="ctr"/>
            <a:r>
              <a:rPr lang="it-IT" dirty="0">
                <a:solidFill>
                  <a:schemeClr val="bg1"/>
                </a:solidFill>
                <a:latin typeface="Formula1 Display Bold" panose="02000000000000000000" pitchFamily="50" charset="0"/>
              </a:rPr>
              <a:t>Data </a:t>
            </a:r>
            <a:r>
              <a:rPr lang="it-IT" dirty="0" err="1">
                <a:solidFill>
                  <a:schemeClr val="bg1"/>
                </a:solidFill>
                <a:latin typeface="Formula1 Display Bold" panose="02000000000000000000" pitchFamily="50" charset="0"/>
              </a:rPr>
              <a:t>Modelling</a:t>
            </a:r>
            <a:endParaRPr lang="it-IT" dirty="0">
              <a:solidFill>
                <a:schemeClr val="bg1"/>
              </a:solidFill>
              <a:latin typeface="Formula1 Display Bold" panose="02000000000000000000" pitchFamily="50" charset="0"/>
            </a:endParaRPr>
          </a:p>
        </p:txBody>
      </p:sp>
      <p:sp>
        <p:nvSpPr>
          <p:cNvPr id="3" name="Segnaposto testo 2">
            <a:extLst>
              <a:ext uri="{FF2B5EF4-FFF2-40B4-BE49-F238E27FC236}">
                <a16:creationId xmlns:a16="http://schemas.microsoft.com/office/drawing/2014/main" id="{2C3529FF-421B-CEF5-F0CE-FCA934510291}"/>
              </a:ext>
            </a:extLst>
          </p:cNvPr>
          <p:cNvSpPr>
            <a:spLocks noGrp="1"/>
          </p:cNvSpPr>
          <p:nvPr>
            <p:ph type="body" idx="1"/>
          </p:nvPr>
        </p:nvSpPr>
        <p:spPr>
          <a:xfrm>
            <a:off x="2119696" y="4379256"/>
            <a:ext cx="7965308" cy="1500187"/>
          </a:xfrm>
        </p:spPr>
        <p:txBody>
          <a:bodyPr anchor="ctr">
            <a:normAutofit/>
          </a:bodyPr>
          <a:lstStyle/>
          <a:p>
            <a:pPr algn="ctr"/>
            <a:r>
              <a:rPr lang="it-IT" sz="2000" dirty="0">
                <a:solidFill>
                  <a:schemeClr val="bg1"/>
                </a:solidFill>
                <a:latin typeface="Formula1 Display Regular" panose="02000000000000000000" pitchFamily="50" charset="0"/>
              </a:rPr>
              <a:t>Addestramento</a:t>
            </a:r>
          </a:p>
          <a:p>
            <a:pPr algn="ctr"/>
            <a:r>
              <a:rPr lang="it-IT" sz="2000" dirty="0">
                <a:solidFill>
                  <a:schemeClr val="bg1"/>
                </a:solidFill>
                <a:latin typeface="Formula1 Display Regular" panose="02000000000000000000" pitchFamily="50" charset="0"/>
              </a:rPr>
              <a:t>Scelta dell’algoritmo</a:t>
            </a:r>
          </a:p>
        </p:txBody>
      </p:sp>
    </p:spTree>
    <p:extLst>
      <p:ext uri="{BB962C8B-B14F-4D97-AF65-F5344CB8AC3E}">
        <p14:creationId xmlns:p14="http://schemas.microsoft.com/office/powerpoint/2010/main" val="55294757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C22BE-2A8E-7952-18E2-B59C50B6A4FD}"/>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FB02AB74-F700-7A20-8BB5-25ED60290A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731" y="220607"/>
            <a:ext cx="1156138" cy="289035"/>
          </a:xfrm>
          <a:prstGeom prst="rect">
            <a:avLst/>
          </a:prstGeom>
          <a:noFill/>
          <a:extLst>
            <a:ext uri="{909E8E84-426E-40DD-AFC4-6F175D3DCCD1}">
              <a14:hiddenFill xmlns:a14="http://schemas.microsoft.com/office/drawing/2010/main">
                <a:solidFill>
                  <a:srgbClr val="FFFFFF"/>
                </a:solidFill>
              </a14:hiddenFill>
            </a:ext>
          </a:extLst>
        </p:spPr>
      </p:pic>
      <p:sp>
        <p:nvSpPr>
          <p:cNvPr id="14" name="Titolo 1">
            <a:extLst>
              <a:ext uri="{FF2B5EF4-FFF2-40B4-BE49-F238E27FC236}">
                <a16:creationId xmlns:a16="http://schemas.microsoft.com/office/drawing/2014/main" id="{95E24EF0-11D3-0449-9A6E-D7BD3E6EF337}"/>
              </a:ext>
            </a:extLst>
          </p:cNvPr>
          <p:cNvSpPr>
            <a:spLocks noGrp="1"/>
          </p:cNvSpPr>
          <p:nvPr>
            <p:ph type="title"/>
          </p:nvPr>
        </p:nvSpPr>
        <p:spPr>
          <a:xfrm>
            <a:off x="838200" y="365125"/>
            <a:ext cx="10515600" cy="1325563"/>
          </a:xfrm>
        </p:spPr>
        <p:txBody>
          <a:bodyPr/>
          <a:lstStyle/>
          <a:p>
            <a:pPr algn="ctr"/>
            <a:r>
              <a:rPr lang="it-IT" dirty="0">
                <a:solidFill>
                  <a:srgbClr val="EF0000"/>
                </a:solidFill>
                <a:latin typeface="Formula1 Display Regular" panose="02000000000000000000" pitchFamily="50" charset="0"/>
              </a:rPr>
              <a:t>Addestramento</a:t>
            </a:r>
          </a:p>
        </p:txBody>
      </p:sp>
      <p:sp>
        <p:nvSpPr>
          <p:cNvPr id="2" name="Segnaposto contenuto 2">
            <a:extLst>
              <a:ext uri="{FF2B5EF4-FFF2-40B4-BE49-F238E27FC236}">
                <a16:creationId xmlns:a16="http://schemas.microsoft.com/office/drawing/2014/main" id="{530C400A-B2E4-42F0-B11E-B264D4CDFF06}"/>
              </a:ext>
            </a:extLst>
          </p:cNvPr>
          <p:cNvSpPr>
            <a:spLocks noGrp="1"/>
          </p:cNvSpPr>
          <p:nvPr>
            <p:ph idx="1"/>
          </p:nvPr>
        </p:nvSpPr>
        <p:spPr>
          <a:xfrm>
            <a:off x="838200" y="1562866"/>
            <a:ext cx="10515600" cy="4351338"/>
          </a:xfrm>
        </p:spPr>
        <p:txBody>
          <a:bodyPr anchor="t">
            <a:normAutofit fontScale="92500" lnSpcReduction="10000"/>
          </a:bodyPr>
          <a:lstStyle/>
          <a:p>
            <a:pPr marL="0" indent="0" algn="just">
              <a:lnSpc>
                <a:spcPct val="100000"/>
              </a:lnSpc>
              <a:buNone/>
            </a:pPr>
            <a:r>
              <a:rPr lang="it-IT" sz="2800" dirty="0">
                <a:latin typeface="Formula1 Display Regular" panose="02000000000000000000" pitchFamily="50" charset="0"/>
              </a:rPr>
              <a:t>L’obiettivo della applicazione è predire un giro, cioè una variabile numerica, quindi è un problema di regressione.</a:t>
            </a:r>
          </a:p>
          <a:p>
            <a:pPr marL="0" indent="0" algn="just">
              <a:lnSpc>
                <a:spcPct val="100000"/>
              </a:lnSpc>
              <a:buNone/>
            </a:pPr>
            <a:endParaRPr lang="it-IT" sz="2800" dirty="0">
              <a:latin typeface="Formula1 Display Regular" panose="02000000000000000000" pitchFamily="50" charset="0"/>
            </a:endParaRPr>
          </a:p>
          <a:p>
            <a:pPr marL="0" indent="0" algn="just">
              <a:lnSpc>
                <a:spcPct val="100000"/>
              </a:lnSpc>
              <a:buNone/>
            </a:pPr>
            <a:r>
              <a:rPr lang="it-IT" sz="2800" dirty="0">
                <a:latin typeface="Formula1 Display Regular" panose="02000000000000000000" pitchFamily="50" charset="0"/>
              </a:rPr>
              <a:t>Data la presenza di molteplici modelli di regressione, abbiamo posto particolare attenzione sui seguenti:</a:t>
            </a:r>
          </a:p>
          <a:p>
            <a:pPr algn="just">
              <a:lnSpc>
                <a:spcPct val="100000"/>
              </a:lnSpc>
            </a:pPr>
            <a:r>
              <a:rPr lang="it-IT" dirty="0">
                <a:latin typeface="Formula1 Display Regular" panose="02000000000000000000" pitchFamily="50" charset="0"/>
              </a:rPr>
              <a:t>Decision Tree</a:t>
            </a:r>
            <a:endParaRPr lang="it-IT" sz="2800" dirty="0">
              <a:latin typeface="Formula1 Display Regular" panose="02000000000000000000" pitchFamily="50" charset="0"/>
            </a:endParaRPr>
          </a:p>
          <a:p>
            <a:pPr algn="just">
              <a:lnSpc>
                <a:spcPct val="100000"/>
              </a:lnSpc>
            </a:pPr>
            <a:r>
              <a:rPr lang="it-IT" sz="2800" dirty="0">
                <a:latin typeface="Formula1 Display Regular" panose="02000000000000000000" pitchFamily="50" charset="0"/>
              </a:rPr>
              <a:t>Random Forest</a:t>
            </a:r>
          </a:p>
          <a:p>
            <a:pPr algn="just">
              <a:lnSpc>
                <a:spcPct val="100000"/>
              </a:lnSpc>
            </a:pPr>
            <a:r>
              <a:rPr lang="it-IT" dirty="0">
                <a:latin typeface="Formula1 Display Regular" panose="02000000000000000000" pitchFamily="50" charset="0"/>
              </a:rPr>
              <a:t>Extra Trees</a:t>
            </a:r>
            <a:endParaRPr lang="it-IT" sz="2800" dirty="0">
              <a:latin typeface="Formula1 Display Regular" panose="02000000000000000000" pitchFamily="50" charset="0"/>
            </a:endParaRPr>
          </a:p>
          <a:p>
            <a:pPr algn="just">
              <a:lnSpc>
                <a:spcPct val="100000"/>
              </a:lnSpc>
            </a:pPr>
            <a:r>
              <a:rPr lang="it-IT" sz="2800" dirty="0">
                <a:latin typeface="Formula1 Display Regular" panose="02000000000000000000" pitchFamily="50" charset="0"/>
              </a:rPr>
              <a:t>Gradient Boosting</a:t>
            </a:r>
          </a:p>
        </p:txBody>
      </p:sp>
      <p:pic>
        <p:nvPicPr>
          <p:cNvPr id="2052" name="Picture 4">
            <a:extLst>
              <a:ext uri="{FF2B5EF4-FFF2-40B4-BE49-F238E27FC236}">
                <a16:creationId xmlns:a16="http://schemas.microsoft.com/office/drawing/2014/main" id="{2DE62839-3FAA-CB75-FA07-6131BBA1E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5830" y="4935604"/>
            <a:ext cx="2831452" cy="1975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51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C78F4-DDCF-3839-56A8-8207AFBC50E8}"/>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83B72BF9-2474-56E8-0E10-17560B0C9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731" y="220607"/>
            <a:ext cx="1156138" cy="289035"/>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contenuto 2">
            <a:extLst>
              <a:ext uri="{FF2B5EF4-FFF2-40B4-BE49-F238E27FC236}">
                <a16:creationId xmlns:a16="http://schemas.microsoft.com/office/drawing/2014/main" id="{9E6FC147-B7BA-D8C4-028A-1B6978D9CA5E}"/>
              </a:ext>
            </a:extLst>
          </p:cNvPr>
          <p:cNvSpPr>
            <a:spLocks noGrp="1"/>
          </p:cNvSpPr>
          <p:nvPr>
            <p:ph idx="1"/>
          </p:nvPr>
        </p:nvSpPr>
        <p:spPr>
          <a:xfrm>
            <a:off x="838200" y="1253331"/>
            <a:ext cx="10515600" cy="4351338"/>
          </a:xfrm>
        </p:spPr>
        <p:txBody>
          <a:bodyPr anchor="ctr">
            <a:normAutofit/>
          </a:bodyPr>
          <a:lstStyle/>
          <a:p>
            <a:pPr marL="0" indent="0" algn="ctr">
              <a:lnSpc>
                <a:spcPct val="100000"/>
              </a:lnSpc>
              <a:buNone/>
            </a:pPr>
            <a:r>
              <a:rPr lang="it-IT" dirty="0">
                <a:latin typeface="Formula1 Display Regular" panose="02000000000000000000" pitchFamily="50" charset="0"/>
              </a:rPr>
              <a:t>Ci affidiamo alle metriche!</a:t>
            </a:r>
            <a:endParaRPr lang="it-IT" sz="2800" dirty="0">
              <a:latin typeface="Formula1 Display Regular" panose="02000000000000000000" pitchFamily="50" charset="0"/>
            </a:endParaRPr>
          </a:p>
        </p:txBody>
      </p:sp>
      <p:pic>
        <p:nvPicPr>
          <p:cNvPr id="3" name="Immagine 2">
            <a:extLst>
              <a:ext uri="{FF2B5EF4-FFF2-40B4-BE49-F238E27FC236}">
                <a16:creationId xmlns:a16="http://schemas.microsoft.com/office/drawing/2014/main" id="{B37464B6-4602-3E9B-8605-344B26056E01}"/>
              </a:ext>
            </a:extLst>
          </p:cNvPr>
          <p:cNvPicPr>
            <a:picLocks noChangeAspect="1"/>
          </p:cNvPicPr>
          <p:nvPr/>
        </p:nvPicPr>
        <p:blipFill>
          <a:blip r:embed="rId3"/>
          <a:stretch>
            <a:fillRect/>
          </a:stretch>
        </p:blipFill>
        <p:spPr>
          <a:xfrm>
            <a:off x="654900" y="4054600"/>
            <a:ext cx="957443" cy="2420367"/>
          </a:xfrm>
          <a:prstGeom prst="rect">
            <a:avLst/>
          </a:prstGeom>
        </p:spPr>
      </p:pic>
      <p:sp>
        <p:nvSpPr>
          <p:cNvPr id="4" name="Titolo 1">
            <a:extLst>
              <a:ext uri="{FF2B5EF4-FFF2-40B4-BE49-F238E27FC236}">
                <a16:creationId xmlns:a16="http://schemas.microsoft.com/office/drawing/2014/main" id="{E195CCAF-2398-0388-C137-1F3C94B940D9}"/>
              </a:ext>
            </a:extLst>
          </p:cNvPr>
          <p:cNvSpPr>
            <a:spLocks noGrp="1"/>
          </p:cNvSpPr>
          <p:nvPr>
            <p:ph type="title"/>
          </p:nvPr>
        </p:nvSpPr>
        <p:spPr>
          <a:xfrm>
            <a:off x="838200" y="365125"/>
            <a:ext cx="10515600" cy="1325563"/>
          </a:xfrm>
        </p:spPr>
        <p:txBody>
          <a:bodyPr/>
          <a:lstStyle/>
          <a:p>
            <a:pPr algn="ctr"/>
            <a:r>
              <a:rPr lang="it-IT" sz="4400" dirty="0">
                <a:solidFill>
                  <a:srgbClr val="FF0000"/>
                </a:solidFill>
                <a:latin typeface="Formula1 Display Regular" panose="02000000000000000000" pitchFamily="50" charset="0"/>
              </a:rPr>
              <a:t>Quale modello scegliere?</a:t>
            </a:r>
            <a:endParaRPr lang="it-IT" dirty="0">
              <a:solidFill>
                <a:srgbClr val="EF0000"/>
              </a:solidFill>
              <a:latin typeface="Formula1 Display Regular" panose="02000000000000000000" pitchFamily="50" charset="0"/>
            </a:endParaRPr>
          </a:p>
        </p:txBody>
      </p:sp>
    </p:spTree>
    <p:extLst>
      <p:ext uri="{BB962C8B-B14F-4D97-AF65-F5344CB8AC3E}">
        <p14:creationId xmlns:p14="http://schemas.microsoft.com/office/powerpoint/2010/main" val="14468926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5448E1-885E-E186-5546-7C36F1050AD6}"/>
              </a:ext>
            </a:extLst>
          </p:cNvPr>
          <p:cNvSpPr>
            <a:spLocks noGrp="1"/>
          </p:cNvSpPr>
          <p:nvPr>
            <p:ph type="title"/>
          </p:nvPr>
        </p:nvSpPr>
        <p:spPr>
          <a:xfrm>
            <a:off x="844550" y="2002631"/>
            <a:ext cx="10515600" cy="2852737"/>
          </a:xfrm>
        </p:spPr>
        <p:txBody>
          <a:bodyPr anchor="ctr"/>
          <a:lstStyle/>
          <a:p>
            <a:pPr algn="ctr"/>
            <a:r>
              <a:rPr lang="it-IT" dirty="0">
                <a:solidFill>
                  <a:schemeClr val="bg1"/>
                </a:solidFill>
                <a:latin typeface="Formula1 Display Bold" panose="02000000000000000000" pitchFamily="50" charset="0"/>
              </a:rPr>
              <a:t>Evaluation</a:t>
            </a:r>
          </a:p>
        </p:txBody>
      </p:sp>
      <p:sp>
        <p:nvSpPr>
          <p:cNvPr id="3" name="Segnaposto testo 2">
            <a:extLst>
              <a:ext uri="{FF2B5EF4-FFF2-40B4-BE49-F238E27FC236}">
                <a16:creationId xmlns:a16="http://schemas.microsoft.com/office/drawing/2014/main" id="{2C3529FF-421B-CEF5-F0CE-FCA934510291}"/>
              </a:ext>
            </a:extLst>
          </p:cNvPr>
          <p:cNvSpPr>
            <a:spLocks noGrp="1"/>
          </p:cNvSpPr>
          <p:nvPr>
            <p:ph type="body" idx="1"/>
          </p:nvPr>
        </p:nvSpPr>
        <p:spPr>
          <a:xfrm>
            <a:off x="2119696" y="4379256"/>
            <a:ext cx="7965308" cy="1500187"/>
          </a:xfrm>
        </p:spPr>
        <p:txBody>
          <a:bodyPr anchor="ctr">
            <a:normAutofit/>
          </a:bodyPr>
          <a:lstStyle/>
          <a:p>
            <a:pPr algn="ctr"/>
            <a:r>
              <a:rPr lang="it-IT" sz="2000" dirty="0">
                <a:solidFill>
                  <a:schemeClr val="bg1"/>
                </a:solidFill>
                <a:latin typeface="Formula1 Display Regular" panose="02000000000000000000" pitchFamily="50" charset="0"/>
              </a:rPr>
              <a:t>Metriche</a:t>
            </a:r>
          </a:p>
        </p:txBody>
      </p:sp>
    </p:spTree>
    <p:extLst>
      <p:ext uri="{BB962C8B-B14F-4D97-AF65-F5344CB8AC3E}">
        <p14:creationId xmlns:p14="http://schemas.microsoft.com/office/powerpoint/2010/main" val="116963426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3BBF2-9231-3418-C4E8-0651A445B662}"/>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FDAC4CFF-0008-915D-60F5-52B2F8695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731" y="220607"/>
            <a:ext cx="1156138" cy="289035"/>
          </a:xfrm>
          <a:prstGeom prst="rect">
            <a:avLst/>
          </a:prstGeom>
          <a:noFill/>
          <a:extLst>
            <a:ext uri="{909E8E84-426E-40DD-AFC4-6F175D3DCCD1}">
              <a14:hiddenFill xmlns:a14="http://schemas.microsoft.com/office/drawing/2010/main">
                <a:solidFill>
                  <a:srgbClr val="FFFFFF"/>
                </a:solidFill>
              </a14:hiddenFill>
            </a:ext>
          </a:extLst>
        </p:spPr>
      </p:pic>
      <p:sp>
        <p:nvSpPr>
          <p:cNvPr id="14" name="Titolo 1">
            <a:extLst>
              <a:ext uri="{FF2B5EF4-FFF2-40B4-BE49-F238E27FC236}">
                <a16:creationId xmlns:a16="http://schemas.microsoft.com/office/drawing/2014/main" id="{1FB0514F-9E66-EDAD-AA2B-C1EE52AB4859}"/>
              </a:ext>
            </a:extLst>
          </p:cNvPr>
          <p:cNvSpPr>
            <a:spLocks noGrp="1"/>
          </p:cNvSpPr>
          <p:nvPr>
            <p:ph type="title"/>
          </p:nvPr>
        </p:nvSpPr>
        <p:spPr>
          <a:xfrm>
            <a:off x="838200" y="365125"/>
            <a:ext cx="10515600" cy="1325563"/>
          </a:xfrm>
        </p:spPr>
        <p:txBody>
          <a:bodyPr/>
          <a:lstStyle/>
          <a:p>
            <a:pPr algn="ctr"/>
            <a:r>
              <a:rPr lang="it-IT" dirty="0">
                <a:solidFill>
                  <a:srgbClr val="EF0000"/>
                </a:solidFill>
                <a:latin typeface="Formula1 Display Regular" panose="02000000000000000000" pitchFamily="50" charset="0"/>
              </a:rPr>
              <a:t>Metriche</a:t>
            </a:r>
          </a:p>
        </p:txBody>
      </p:sp>
      <p:graphicFrame>
        <p:nvGraphicFramePr>
          <p:cNvPr id="19" name="Tabella 18">
            <a:extLst>
              <a:ext uri="{FF2B5EF4-FFF2-40B4-BE49-F238E27FC236}">
                <a16:creationId xmlns:a16="http://schemas.microsoft.com/office/drawing/2014/main" id="{16961232-A9F1-9929-2D57-59E5FF7EE759}"/>
              </a:ext>
            </a:extLst>
          </p:cNvPr>
          <p:cNvGraphicFramePr>
            <a:graphicFrameLocks noGrp="1"/>
          </p:cNvGraphicFramePr>
          <p:nvPr>
            <p:extLst>
              <p:ext uri="{D42A27DB-BD31-4B8C-83A1-F6EECF244321}">
                <p14:modId xmlns:p14="http://schemas.microsoft.com/office/powerpoint/2010/main" val="2779768565"/>
              </p:ext>
            </p:extLst>
          </p:nvPr>
        </p:nvGraphicFramePr>
        <p:xfrm>
          <a:off x="838198" y="2188253"/>
          <a:ext cx="5105919" cy="1200444"/>
        </p:xfrm>
        <a:graphic>
          <a:graphicData uri="http://schemas.openxmlformats.org/drawingml/2006/table">
            <a:tbl>
              <a:tblPr firstRow="1" bandRow="1">
                <a:tableStyleId>{5C22544A-7EE6-4342-B048-85BDC9FD1C3A}</a:tableStyleId>
              </a:tblPr>
              <a:tblGrid>
                <a:gridCol w="2254028">
                  <a:extLst>
                    <a:ext uri="{9D8B030D-6E8A-4147-A177-3AD203B41FA5}">
                      <a16:colId xmlns:a16="http://schemas.microsoft.com/office/drawing/2014/main" val="4159105799"/>
                    </a:ext>
                  </a:extLst>
                </a:gridCol>
                <a:gridCol w="2851891">
                  <a:extLst>
                    <a:ext uri="{9D8B030D-6E8A-4147-A177-3AD203B41FA5}">
                      <a16:colId xmlns:a16="http://schemas.microsoft.com/office/drawing/2014/main" val="3847792833"/>
                    </a:ext>
                  </a:extLst>
                </a:gridCol>
              </a:tblGrid>
              <a:tr h="301163">
                <a:tc gridSpan="2">
                  <a:txBody>
                    <a:bodyPr/>
                    <a:lstStyle/>
                    <a:p>
                      <a:pPr algn="ctr"/>
                      <a:r>
                        <a:rPr lang="it-IT" sz="1600" b="1" kern="1200" dirty="0">
                          <a:solidFill>
                            <a:schemeClr val="lt1"/>
                          </a:solidFill>
                          <a:effectLst/>
                          <a:latin typeface="Formula1 Display Regular" panose="02000000000000000000" pitchFamily="50" charset="0"/>
                          <a:ea typeface="+mn-ea"/>
                          <a:cs typeface="+mn-cs"/>
                        </a:rPr>
                        <a:t>Decision Tree </a:t>
                      </a:r>
                      <a:r>
                        <a:rPr lang="it-IT" sz="1600" b="1" kern="1200" dirty="0" err="1">
                          <a:solidFill>
                            <a:schemeClr val="lt1"/>
                          </a:solidFill>
                          <a:effectLst/>
                          <a:latin typeface="Formula1 Display Regular" panose="02000000000000000000" pitchFamily="50" charset="0"/>
                          <a:ea typeface="+mn-ea"/>
                          <a:cs typeface="+mn-cs"/>
                        </a:rPr>
                        <a:t>Regressor</a:t>
                      </a:r>
                      <a:endParaRPr lang="it-IT" sz="1600" dirty="0">
                        <a:latin typeface="Formula1 Display Regular" panose="02000000000000000000" pitchFamily="50"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0000"/>
                    </a:solidFill>
                  </a:tcPr>
                </a:tc>
                <a:tc hMerge="1">
                  <a:txBody>
                    <a:bodyPr/>
                    <a:lstStyle/>
                    <a:p>
                      <a:endParaRPr lang="it-IT" dirty="0"/>
                    </a:p>
                  </a:txBody>
                  <a:tcPr>
                    <a:solidFill>
                      <a:srgbClr val="EF0000"/>
                    </a:solidFill>
                  </a:tcPr>
                </a:tc>
                <a:extLst>
                  <a:ext uri="{0D108BD9-81ED-4DB2-BD59-A6C34878D82A}">
                    <a16:rowId xmlns:a16="http://schemas.microsoft.com/office/drawing/2014/main" val="2160463072"/>
                  </a:ext>
                </a:extLst>
              </a:tr>
              <a:tr h="509227">
                <a:tc>
                  <a:txBody>
                    <a:bodyPr/>
                    <a:lstStyle/>
                    <a:p>
                      <a:pPr algn="ctr"/>
                      <a:r>
                        <a:rPr lang="it-IT" sz="1200" dirty="0">
                          <a:solidFill>
                            <a:schemeClr val="tx1"/>
                          </a:solidFill>
                          <a:latin typeface="Formula1 Display Regular" panose="02000000000000000000" pitchFamily="50" charset="0"/>
                        </a:rPr>
                        <a:t> Mean Absolute 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200" dirty="0">
                          <a:solidFill>
                            <a:schemeClr val="tx1"/>
                          </a:solidFill>
                          <a:latin typeface="Formula1 Display Regular" panose="02000000000000000000" pitchFamily="50" charset="0"/>
                        </a:rPr>
                        <a:t>7.487555514758704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710390"/>
                  </a:ext>
                </a:extLst>
              </a:tr>
              <a:tr h="355937">
                <a:tc>
                  <a:txBody>
                    <a:bodyPr/>
                    <a:lstStyle/>
                    <a:p>
                      <a:pPr algn="ctr"/>
                      <a:r>
                        <a:rPr lang="it-IT" sz="1200" dirty="0">
                          <a:solidFill>
                            <a:schemeClr val="tx1"/>
                          </a:solidFill>
                          <a:latin typeface="Formula1 Display Regular" panose="02000000000000000000" pitchFamily="50" charset="0"/>
                        </a:rPr>
                        <a:t>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200" dirty="0">
                          <a:solidFill>
                            <a:schemeClr val="tx1"/>
                          </a:solidFill>
                          <a:latin typeface="Formula1 Display Regular" panose="02000000000000000000" pitchFamily="50" charset="0"/>
                        </a:rPr>
                        <a:t>0.23752717047597838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9916482"/>
                  </a:ext>
                </a:extLst>
              </a:tr>
            </a:tbl>
          </a:graphicData>
        </a:graphic>
      </p:graphicFrame>
      <p:graphicFrame>
        <p:nvGraphicFramePr>
          <p:cNvPr id="20" name="Tabella 19">
            <a:extLst>
              <a:ext uri="{FF2B5EF4-FFF2-40B4-BE49-F238E27FC236}">
                <a16:creationId xmlns:a16="http://schemas.microsoft.com/office/drawing/2014/main" id="{296BBF46-DE67-C3B0-CB19-B50A5B31DC8F}"/>
              </a:ext>
            </a:extLst>
          </p:cNvPr>
          <p:cNvGraphicFramePr>
            <a:graphicFrameLocks noGrp="1"/>
          </p:cNvGraphicFramePr>
          <p:nvPr>
            <p:extLst>
              <p:ext uri="{D42A27DB-BD31-4B8C-83A1-F6EECF244321}">
                <p14:modId xmlns:p14="http://schemas.microsoft.com/office/powerpoint/2010/main" val="1258718729"/>
              </p:ext>
            </p:extLst>
          </p:nvPr>
        </p:nvGraphicFramePr>
        <p:xfrm>
          <a:off x="6247879" y="2188253"/>
          <a:ext cx="5105919" cy="1200444"/>
        </p:xfrm>
        <a:graphic>
          <a:graphicData uri="http://schemas.openxmlformats.org/drawingml/2006/table">
            <a:tbl>
              <a:tblPr firstRow="1" bandRow="1">
                <a:tableStyleId>{5C22544A-7EE6-4342-B048-85BDC9FD1C3A}</a:tableStyleId>
              </a:tblPr>
              <a:tblGrid>
                <a:gridCol w="2254028">
                  <a:extLst>
                    <a:ext uri="{9D8B030D-6E8A-4147-A177-3AD203B41FA5}">
                      <a16:colId xmlns:a16="http://schemas.microsoft.com/office/drawing/2014/main" val="4159105799"/>
                    </a:ext>
                  </a:extLst>
                </a:gridCol>
                <a:gridCol w="2851891">
                  <a:extLst>
                    <a:ext uri="{9D8B030D-6E8A-4147-A177-3AD203B41FA5}">
                      <a16:colId xmlns:a16="http://schemas.microsoft.com/office/drawing/2014/main" val="3847792833"/>
                    </a:ext>
                  </a:extLst>
                </a:gridCol>
              </a:tblGrid>
              <a:tr h="301163">
                <a:tc gridSpan="2">
                  <a:txBody>
                    <a:bodyPr/>
                    <a:lstStyle/>
                    <a:p>
                      <a:pPr algn="ctr"/>
                      <a:r>
                        <a:rPr lang="it-IT" sz="1600" b="1" kern="1200" dirty="0">
                          <a:solidFill>
                            <a:schemeClr val="lt1"/>
                          </a:solidFill>
                          <a:effectLst/>
                          <a:latin typeface="Formula1 Display Regular" panose="02000000000000000000" pitchFamily="50" charset="0"/>
                          <a:ea typeface="+mn-ea"/>
                          <a:cs typeface="+mn-cs"/>
                        </a:rPr>
                        <a:t>Gradient Boosting </a:t>
                      </a:r>
                      <a:r>
                        <a:rPr lang="it-IT" sz="1600" b="1" kern="1200" dirty="0" err="1">
                          <a:solidFill>
                            <a:schemeClr val="lt1"/>
                          </a:solidFill>
                          <a:effectLst/>
                          <a:latin typeface="Formula1 Display Regular" panose="02000000000000000000" pitchFamily="50" charset="0"/>
                          <a:ea typeface="+mn-ea"/>
                          <a:cs typeface="+mn-cs"/>
                        </a:rPr>
                        <a:t>Regressor</a:t>
                      </a:r>
                      <a:endParaRPr lang="it-IT" sz="1600" dirty="0">
                        <a:latin typeface="Formula1 Display Regular" panose="02000000000000000000" pitchFamily="50"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0000"/>
                    </a:solidFill>
                  </a:tcPr>
                </a:tc>
                <a:tc hMerge="1">
                  <a:txBody>
                    <a:bodyPr/>
                    <a:lstStyle/>
                    <a:p>
                      <a:endParaRPr lang="it-IT" dirty="0"/>
                    </a:p>
                  </a:txBody>
                  <a:tcPr>
                    <a:solidFill>
                      <a:srgbClr val="EF0000"/>
                    </a:solidFill>
                  </a:tcPr>
                </a:tc>
                <a:extLst>
                  <a:ext uri="{0D108BD9-81ED-4DB2-BD59-A6C34878D82A}">
                    <a16:rowId xmlns:a16="http://schemas.microsoft.com/office/drawing/2014/main" val="2160463072"/>
                  </a:ext>
                </a:extLst>
              </a:tr>
              <a:tr h="509227">
                <a:tc>
                  <a:txBody>
                    <a:bodyPr/>
                    <a:lstStyle/>
                    <a:p>
                      <a:pPr algn="ctr"/>
                      <a:r>
                        <a:rPr lang="it-IT" sz="1200" dirty="0">
                          <a:solidFill>
                            <a:schemeClr val="tx1"/>
                          </a:solidFill>
                          <a:latin typeface="Formula1 Display Regular" panose="02000000000000000000" pitchFamily="50" charset="0"/>
                        </a:rPr>
                        <a:t> Mean Absolute 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200" dirty="0">
                          <a:solidFill>
                            <a:schemeClr val="tx1"/>
                          </a:solidFill>
                          <a:latin typeface="Formula1 Display Regular" panose="02000000000000000000" pitchFamily="50" charset="0"/>
                        </a:rPr>
                        <a:t>11.791618631878723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710390"/>
                  </a:ext>
                </a:extLst>
              </a:tr>
              <a:tr h="355937">
                <a:tc>
                  <a:txBody>
                    <a:bodyPr/>
                    <a:lstStyle/>
                    <a:p>
                      <a:pPr algn="ctr"/>
                      <a:r>
                        <a:rPr lang="it-IT" sz="1200" dirty="0">
                          <a:solidFill>
                            <a:schemeClr val="tx1"/>
                          </a:solidFill>
                          <a:latin typeface="Formula1 Display Regular" panose="02000000000000000000" pitchFamily="50" charset="0"/>
                        </a:rPr>
                        <a:t>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200" dirty="0">
                          <a:solidFill>
                            <a:schemeClr val="tx1"/>
                          </a:solidFill>
                          <a:latin typeface="Formula1 Display Regular" panose="02000000000000000000" pitchFamily="50" charset="0"/>
                        </a:rPr>
                        <a:t>0.10723481572237503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9916482"/>
                  </a:ext>
                </a:extLst>
              </a:tr>
            </a:tbl>
          </a:graphicData>
        </a:graphic>
      </p:graphicFrame>
      <p:graphicFrame>
        <p:nvGraphicFramePr>
          <p:cNvPr id="21" name="Tabella 20">
            <a:extLst>
              <a:ext uri="{FF2B5EF4-FFF2-40B4-BE49-F238E27FC236}">
                <a16:creationId xmlns:a16="http://schemas.microsoft.com/office/drawing/2014/main" id="{67378FD4-C24D-5BDF-6BB0-DD9251EE9AB8}"/>
              </a:ext>
            </a:extLst>
          </p:cNvPr>
          <p:cNvGraphicFramePr>
            <a:graphicFrameLocks noGrp="1"/>
          </p:cNvGraphicFramePr>
          <p:nvPr>
            <p:extLst>
              <p:ext uri="{D42A27DB-BD31-4B8C-83A1-F6EECF244321}">
                <p14:modId xmlns:p14="http://schemas.microsoft.com/office/powerpoint/2010/main" val="2808336252"/>
              </p:ext>
            </p:extLst>
          </p:nvPr>
        </p:nvGraphicFramePr>
        <p:xfrm>
          <a:off x="6247879" y="4135095"/>
          <a:ext cx="5105919" cy="1200444"/>
        </p:xfrm>
        <a:graphic>
          <a:graphicData uri="http://schemas.openxmlformats.org/drawingml/2006/table">
            <a:tbl>
              <a:tblPr firstRow="1" bandRow="1">
                <a:tableStyleId>{5C22544A-7EE6-4342-B048-85BDC9FD1C3A}</a:tableStyleId>
              </a:tblPr>
              <a:tblGrid>
                <a:gridCol w="2254028">
                  <a:extLst>
                    <a:ext uri="{9D8B030D-6E8A-4147-A177-3AD203B41FA5}">
                      <a16:colId xmlns:a16="http://schemas.microsoft.com/office/drawing/2014/main" val="4159105799"/>
                    </a:ext>
                  </a:extLst>
                </a:gridCol>
                <a:gridCol w="2851891">
                  <a:extLst>
                    <a:ext uri="{9D8B030D-6E8A-4147-A177-3AD203B41FA5}">
                      <a16:colId xmlns:a16="http://schemas.microsoft.com/office/drawing/2014/main" val="3847792833"/>
                    </a:ext>
                  </a:extLst>
                </a:gridCol>
              </a:tblGrid>
              <a:tr h="301163">
                <a:tc gridSpan="2">
                  <a:txBody>
                    <a:bodyPr/>
                    <a:lstStyle/>
                    <a:p>
                      <a:pPr algn="ctr"/>
                      <a:r>
                        <a:rPr lang="it-IT" sz="1600" dirty="0">
                          <a:latin typeface="Formula1 Display Regular" panose="02000000000000000000" pitchFamily="50" charset="0"/>
                        </a:rPr>
                        <a:t>Random Forest </a:t>
                      </a:r>
                      <a:r>
                        <a:rPr lang="it-IT" sz="1600" dirty="0" err="1">
                          <a:latin typeface="Formula1 Display Regular" panose="02000000000000000000" pitchFamily="50" charset="0"/>
                        </a:rPr>
                        <a:t>Regressor</a:t>
                      </a:r>
                      <a:endParaRPr lang="it-IT" sz="1600" dirty="0">
                        <a:latin typeface="Formula1 Display Regular" panose="02000000000000000000" pitchFamily="50"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0000"/>
                    </a:solidFill>
                  </a:tcPr>
                </a:tc>
                <a:tc hMerge="1">
                  <a:txBody>
                    <a:bodyPr/>
                    <a:lstStyle/>
                    <a:p>
                      <a:endParaRPr lang="it-IT" dirty="0"/>
                    </a:p>
                  </a:txBody>
                  <a:tcPr>
                    <a:solidFill>
                      <a:srgbClr val="EF0000"/>
                    </a:solidFill>
                  </a:tcPr>
                </a:tc>
                <a:extLst>
                  <a:ext uri="{0D108BD9-81ED-4DB2-BD59-A6C34878D82A}">
                    <a16:rowId xmlns:a16="http://schemas.microsoft.com/office/drawing/2014/main" val="2160463072"/>
                  </a:ext>
                </a:extLst>
              </a:tr>
              <a:tr h="509227">
                <a:tc>
                  <a:txBody>
                    <a:bodyPr/>
                    <a:lstStyle/>
                    <a:p>
                      <a:pPr algn="ctr"/>
                      <a:r>
                        <a:rPr lang="it-IT" sz="1200" dirty="0">
                          <a:solidFill>
                            <a:schemeClr val="tx1"/>
                          </a:solidFill>
                          <a:latin typeface="Formula1 Display Regular" panose="02000000000000000000" pitchFamily="50" charset="0"/>
                        </a:rPr>
                        <a:t> Mean Absolute 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200" dirty="0">
                          <a:solidFill>
                            <a:schemeClr val="tx1"/>
                          </a:solidFill>
                          <a:latin typeface="Formula1 Display Regular" panose="02000000000000000000" pitchFamily="50" charset="0"/>
                        </a:rPr>
                        <a:t>6.86429203701672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710390"/>
                  </a:ext>
                </a:extLst>
              </a:tr>
              <a:tr h="355937">
                <a:tc>
                  <a:txBody>
                    <a:bodyPr/>
                    <a:lstStyle/>
                    <a:p>
                      <a:pPr algn="ctr"/>
                      <a:r>
                        <a:rPr lang="it-IT" sz="1200" dirty="0">
                          <a:solidFill>
                            <a:schemeClr val="tx1"/>
                          </a:solidFill>
                          <a:latin typeface="Formula1 Display Regular" panose="02000000000000000000" pitchFamily="50" charset="0"/>
                        </a:rPr>
                        <a:t>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200" dirty="0">
                          <a:solidFill>
                            <a:schemeClr val="tx1"/>
                          </a:solidFill>
                          <a:latin typeface="Formula1 Display Regular" panose="02000000000000000000" pitchFamily="50" charset="0"/>
                        </a:rPr>
                        <a:t>0.4079788133234922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9916482"/>
                  </a:ext>
                </a:extLst>
              </a:tr>
            </a:tbl>
          </a:graphicData>
        </a:graphic>
      </p:graphicFrame>
      <p:graphicFrame>
        <p:nvGraphicFramePr>
          <p:cNvPr id="22" name="Tabella 21">
            <a:extLst>
              <a:ext uri="{FF2B5EF4-FFF2-40B4-BE49-F238E27FC236}">
                <a16:creationId xmlns:a16="http://schemas.microsoft.com/office/drawing/2014/main" id="{3F53DBAE-83C4-DFEB-7CF4-7C99B7EF0F08}"/>
              </a:ext>
            </a:extLst>
          </p:cNvPr>
          <p:cNvGraphicFramePr>
            <a:graphicFrameLocks noGrp="1"/>
          </p:cNvGraphicFramePr>
          <p:nvPr>
            <p:extLst>
              <p:ext uri="{D42A27DB-BD31-4B8C-83A1-F6EECF244321}">
                <p14:modId xmlns:p14="http://schemas.microsoft.com/office/powerpoint/2010/main" val="4164016551"/>
              </p:ext>
            </p:extLst>
          </p:nvPr>
        </p:nvGraphicFramePr>
        <p:xfrm>
          <a:off x="838198" y="4150335"/>
          <a:ext cx="5105919" cy="1200444"/>
        </p:xfrm>
        <a:graphic>
          <a:graphicData uri="http://schemas.openxmlformats.org/drawingml/2006/table">
            <a:tbl>
              <a:tblPr firstRow="1" bandRow="1">
                <a:tableStyleId>{5C22544A-7EE6-4342-B048-85BDC9FD1C3A}</a:tableStyleId>
              </a:tblPr>
              <a:tblGrid>
                <a:gridCol w="2254028">
                  <a:extLst>
                    <a:ext uri="{9D8B030D-6E8A-4147-A177-3AD203B41FA5}">
                      <a16:colId xmlns:a16="http://schemas.microsoft.com/office/drawing/2014/main" val="4159105799"/>
                    </a:ext>
                  </a:extLst>
                </a:gridCol>
                <a:gridCol w="2851891">
                  <a:extLst>
                    <a:ext uri="{9D8B030D-6E8A-4147-A177-3AD203B41FA5}">
                      <a16:colId xmlns:a16="http://schemas.microsoft.com/office/drawing/2014/main" val="3847792833"/>
                    </a:ext>
                  </a:extLst>
                </a:gridCol>
              </a:tblGrid>
              <a:tr h="301163">
                <a:tc gridSpan="2">
                  <a:txBody>
                    <a:bodyPr/>
                    <a:lstStyle/>
                    <a:p>
                      <a:pPr algn="ctr"/>
                      <a:r>
                        <a:rPr lang="it-IT" sz="1600" b="1" kern="1200" dirty="0">
                          <a:solidFill>
                            <a:schemeClr val="lt1"/>
                          </a:solidFill>
                          <a:effectLst/>
                          <a:latin typeface="Formula1 Display Regular" panose="02000000000000000000" pitchFamily="50" charset="0"/>
                          <a:ea typeface="+mn-ea"/>
                          <a:cs typeface="+mn-cs"/>
                        </a:rPr>
                        <a:t>Extra </a:t>
                      </a:r>
                      <a:r>
                        <a:rPr lang="it-IT" sz="1600" b="1" kern="1200" dirty="0" err="1">
                          <a:solidFill>
                            <a:schemeClr val="lt1"/>
                          </a:solidFill>
                          <a:effectLst/>
                          <a:latin typeface="Formula1 Display Regular" panose="02000000000000000000" pitchFamily="50" charset="0"/>
                          <a:ea typeface="+mn-ea"/>
                          <a:cs typeface="+mn-cs"/>
                        </a:rPr>
                        <a:t>Trees</a:t>
                      </a:r>
                      <a:r>
                        <a:rPr lang="it-IT" sz="1600" b="1" kern="1200" dirty="0">
                          <a:solidFill>
                            <a:schemeClr val="lt1"/>
                          </a:solidFill>
                          <a:effectLst/>
                          <a:latin typeface="Formula1 Display Regular" panose="02000000000000000000" pitchFamily="50" charset="0"/>
                          <a:ea typeface="+mn-ea"/>
                          <a:cs typeface="+mn-cs"/>
                        </a:rPr>
                        <a:t> </a:t>
                      </a:r>
                      <a:r>
                        <a:rPr lang="it-IT" sz="1600" b="1" kern="1200" dirty="0" err="1">
                          <a:solidFill>
                            <a:schemeClr val="lt1"/>
                          </a:solidFill>
                          <a:effectLst/>
                          <a:latin typeface="Formula1 Display Regular" panose="02000000000000000000" pitchFamily="50" charset="0"/>
                          <a:ea typeface="+mn-ea"/>
                          <a:cs typeface="+mn-cs"/>
                        </a:rPr>
                        <a:t>Regressor</a:t>
                      </a:r>
                      <a:endParaRPr lang="it-IT" sz="1600" dirty="0">
                        <a:latin typeface="Formula1 Display Regular" panose="02000000000000000000" pitchFamily="50"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0000"/>
                    </a:solidFill>
                  </a:tcPr>
                </a:tc>
                <a:tc hMerge="1">
                  <a:txBody>
                    <a:bodyPr/>
                    <a:lstStyle/>
                    <a:p>
                      <a:endParaRPr lang="it-IT" dirty="0"/>
                    </a:p>
                  </a:txBody>
                  <a:tcPr>
                    <a:solidFill>
                      <a:srgbClr val="EF0000"/>
                    </a:solidFill>
                  </a:tcPr>
                </a:tc>
                <a:extLst>
                  <a:ext uri="{0D108BD9-81ED-4DB2-BD59-A6C34878D82A}">
                    <a16:rowId xmlns:a16="http://schemas.microsoft.com/office/drawing/2014/main" val="2160463072"/>
                  </a:ext>
                </a:extLst>
              </a:tr>
              <a:tr h="509227">
                <a:tc>
                  <a:txBody>
                    <a:bodyPr/>
                    <a:lstStyle/>
                    <a:p>
                      <a:pPr algn="ctr"/>
                      <a:r>
                        <a:rPr lang="it-IT" sz="1200" dirty="0">
                          <a:solidFill>
                            <a:schemeClr val="tx1"/>
                          </a:solidFill>
                          <a:latin typeface="Formula1 Display Regular" panose="02000000000000000000" pitchFamily="50" charset="0"/>
                        </a:rPr>
                        <a:t> Mean Absolute 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200" dirty="0">
                          <a:solidFill>
                            <a:schemeClr val="tx1"/>
                          </a:solidFill>
                          <a:latin typeface="Formula1 Display Regular" panose="02000000000000000000" pitchFamily="50" charset="0"/>
                        </a:rPr>
                        <a:t>7.572745384638995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710390"/>
                  </a:ext>
                </a:extLst>
              </a:tr>
              <a:tr h="355937">
                <a:tc>
                  <a:txBody>
                    <a:bodyPr/>
                    <a:lstStyle/>
                    <a:p>
                      <a:pPr algn="ctr"/>
                      <a:r>
                        <a:rPr lang="it-IT" sz="1200" dirty="0">
                          <a:solidFill>
                            <a:schemeClr val="tx1"/>
                          </a:solidFill>
                          <a:latin typeface="Formula1 Display Regular" panose="02000000000000000000" pitchFamily="50" charset="0"/>
                        </a:rPr>
                        <a:t>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1200" dirty="0">
                          <a:latin typeface="Formula1 Display Regular" panose="02000000000000000000" pitchFamily="50" charset="0"/>
                        </a:rPr>
                        <a:t>0.268625021295138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9916482"/>
                  </a:ext>
                </a:extLst>
              </a:tr>
            </a:tbl>
          </a:graphicData>
        </a:graphic>
      </p:graphicFrame>
      <p:pic>
        <p:nvPicPr>
          <p:cNvPr id="2" name="Immagine 1">
            <a:extLst>
              <a:ext uri="{FF2B5EF4-FFF2-40B4-BE49-F238E27FC236}">
                <a16:creationId xmlns:a16="http://schemas.microsoft.com/office/drawing/2014/main" id="{16E04A10-72C3-D010-8FC4-4D0888378D04}"/>
              </a:ext>
            </a:extLst>
          </p:cNvPr>
          <p:cNvPicPr>
            <a:picLocks noChangeAspect="1"/>
          </p:cNvPicPr>
          <p:nvPr/>
        </p:nvPicPr>
        <p:blipFill>
          <a:blip r:embed="rId3"/>
          <a:stretch>
            <a:fillRect/>
          </a:stretch>
        </p:blipFill>
        <p:spPr>
          <a:xfrm>
            <a:off x="180268" y="220607"/>
            <a:ext cx="1315859" cy="1532759"/>
          </a:xfrm>
          <a:prstGeom prst="rect">
            <a:avLst/>
          </a:prstGeom>
        </p:spPr>
      </p:pic>
    </p:spTree>
    <p:extLst>
      <p:ext uri="{BB962C8B-B14F-4D97-AF65-F5344CB8AC3E}">
        <p14:creationId xmlns:p14="http://schemas.microsoft.com/office/powerpoint/2010/main" val="379939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F68EBE2-6477-D978-FEF3-516A42EEF9F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D01571F-4E32-FF50-4F34-462AF60CB676}"/>
              </a:ext>
            </a:extLst>
          </p:cNvPr>
          <p:cNvSpPr>
            <a:spLocks noGrp="1"/>
          </p:cNvSpPr>
          <p:nvPr>
            <p:ph type="title"/>
          </p:nvPr>
        </p:nvSpPr>
        <p:spPr>
          <a:xfrm>
            <a:off x="844550" y="2002631"/>
            <a:ext cx="10515600" cy="2852737"/>
          </a:xfrm>
        </p:spPr>
        <p:txBody>
          <a:bodyPr anchor="ctr"/>
          <a:lstStyle/>
          <a:p>
            <a:pPr algn="ctr"/>
            <a:r>
              <a:rPr lang="it-IT" dirty="0">
                <a:solidFill>
                  <a:schemeClr val="bg1"/>
                </a:solidFill>
                <a:latin typeface="Formula1 Display Bold" panose="02000000000000000000" pitchFamily="50" charset="0"/>
              </a:rPr>
              <a:t>Deployment</a:t>
            </a:r>
          </a:p>
        </p:txBody>
      </p:sp>
      <p:sp>
        <p:nvSpPr>
          <p:cNvPr id="3" name="Segnaposto testo 2">
            <a:extLst>
              <a:ext uri="{FF2B5EF4-FFF2-40B4-BE49-F238E27FC236}">
                <a16:creationId xmlns:a16="http://schemas.microsoft.com/office/drawing/2014/main" id="{3E0FD33E-19D6-7A23-C60A-F3E8C1ABC911}"/>
              </a:ext>
            </a:extLst>
          </p:cNvPr>
          <p:cNvSpPr>
            <a:spLocks noGrp="1"/>
          </p:cNvSpPr>
          <p:nvPr>
            <p:ph type="body" idx="1"/>
          </p:nvPr>
        </p:nvSpPr>
        <p:spPr>
          <a:xfrm>
            <a:off x="2119696" y="4379256"/>
            <a:ext cx="7965308" cy="1500187"/>
          </a:xfrm>
        </p:spPr>
        <p:txBody>
          <a:bodyPr anchor="ctr">
            <a:normAutofit/>
          </a:bodyPr>
          <a:lstStyle/>
          <a:p>
            <a:pPr algn="ctr"/>
            <a:r>
              <a:rPr lang="it-IT" sz="2000" dirty="0">
                <a:solidFill>
                  <a:schemeClr val="bg1"/>
                </a:solidFill>
                <a:latin typeface="Formula1 Display Regular" panose="02000000000000000000" pitchFamily="50" charset="0"/>
              </a:rPr>
              <a:t>F1 Predictor</a:t>
            </a:r>
          </a:p>
        </p:txBody>
      </p:sp>
    </p:spTree>
    <p:extLst>
      <p:ext uri="{BB962C8B-B14F-4D97-AF65-F5344CB8AC3E}">
        <p14:creationId xmlns:p14="http://schemas.microsoft.com/office/powerpoint/2010/main" val="425900975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D717B606-36C0-4F77-E4AD-91D91971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731" y="220607"/>
            <a:ext cx="1156138" cy="289035"/>
          </a:xfrm>
          <a:prstGeom prst="rect">
            <a:avLst/>
          </a:prstGeom>
          <a:noFill/>
          <a:extLst>
            <a:ext uri="{909E8E84-426E-40DD-AFC4-6F175D3DCCD1}">
              <a14:hiddenFill xmlns:a14="http://schemas.microsoft.com/office/drawing/2010/main">
                <a:solidFill>
                  <a:srgbClr val="FFFFFF"/>
                </a:solidFill>
              </a14:hiddenFill>
            </a:ext>
          </a:extLst>
        </p:spPr>
      </p:pic>
      <p:sp>
        <p:nvSpPr>
          <p:cNvPr id="14" name="Titolo 1">
            <a:extLst>
              <a:ext uri="{FF2B5EF4-FFF2-40B4-BE49-F238E27FC236}">
                <a16:creationId xmlns:a16="http://schemas.microsoft.com/office/drawing/2014/main" id="{EFC20942-9920-AF7C-B18F-8E737C292BC2}"/>
              </a:ext>
            </a:extLst>
          </p:cNvPr>
          <p:cNvSpPr>
            <a:spLocks noGrp="1"/>
          </p:cNvSpPr>
          <p:nvPr>
            <p:ph type="title"/>
          </p:nvPr>
        </p:nvSpPr>
        <p:spPr>
          <a:xfrm>
            <a:off x="838200" y="365125"/>
            <a:ext cx="10515600" cy="1325563"/>
          </a:xfrm>
        </p:spPr>
        <p:txBody>
          <a:bodyPr/>
          <a:lstStyle/>
          <a:p>
            <a:pPr algn="ctr"/>
            <a:r>
              <a:rPr lang="it-IT" dirty="0">
                <a:solidFill>
                  <a:srgbClr val="EF0000"/>
                </a:solidFill>
                <a:latin typeface="Formula1 Display Regular" panose="02000000000000000000" pitchFamily="50" charset="0"/>
              </a:rPr>
              <a:t>F1 </a:t>
            </a:r>
            <a:r>
              <a:rPr lang="it-IT" dirty="0" err="1">
                <a:solidFill>
                  <a:srgbClr val="EF0000"/>
                </a:solidFill>
                <a:latin typeface="Formula1 Display Regular" panose="02000000000000000000" pitchFamily="50" charset="0"/>
              </a:rPr>
              <a:t>Predictor</a:t>
            </a:r>
            <a:endParaRPr lang="it-IT" dirty="0">
              <a:solidFill>
                <a:srgbClr val="EF0000"/>
              </a:solidFill>
              <a:latin typeface="Formula1 Display Regular" panose="02000000000000000000" pitchFamily="50" charset="0"/>
            </a:endParaRPr>
          </a:p>
        </p:txBody>
      </p:sp>
      <p:sp>
        <p:nvSpPr>
          <p:cNvPr id="2" name="Segnaposto contenuto 2">
            <a:extLst>
              <a:ext uri="{FF2B5EF4-FFF2-40B4-BE49-F238E27FC236}">
                <a16:creationId xmlns:a16="http://schemas.microsoft.com/office/drawing/2014/main" id="{8D83F625-0458-5FC9-B5EB-EAB62E78A6F1}"/>
              </a:ext>
            </a:extLst>
          </p:cNvPr>
          <p:cNvSpPr>
            <a:spLocks noGrp="1"/>
          </p:cNvSpPr>
          <p:nvPr>
            <p:ph idx="1"/>
          </p:nvPr>
        </p:nvSpPr>
        <p:spPr>
          <a:xfrm>
            <a:off x="838199" y="1253331"/>
            <a:ext cx="10515600" cy="3542604"/>
          </a:xfrm>
        </p:spPr>
        <p:txBody>
          <a:bodyPr anchor="ctr">
            <a:normAutofit/>
          </a:bodyPr>
          <a:lstStyle/>
          <a:p>
            <a:pPr marL="0" indent="0" algn="ctr">
              <a:lnSpc>
                <a:spcPct val="100000"/>
              </a:lnSpc>
              <a:buNone/>
            </a:pPr>
            <a:r>
              <a:rPr lang="it-IT" sz="2800" dirty="0">
                <a:latin typeface="Formula1 Display Regular" panose="02000000000000000000" pitchFamily="50" charset="0"/>
              </a:rPr>
              <a:t>Ok! È l’ora di scendere in pista e provarla!</a:t>
            </a:r>
          </a:p>
        </p:txBody>
      </p:sp>
      <p:pic>
        <p:nvPicPr>
          <p:cNvPr id="3" name="Immagine 2">
            <a:extLst>
              <a:ext uri="{FF2B5EF4-FFF2-40B4-BE49-F238E27FC236}">
                <a16:creationId xmlns:a16="http://schemas.microsoft.com/office/drawing/2014/main" id="{792A844B-370A-244E-127A-C2FE9895BED2}"/>
              </a:ext>
            </a:extLst>
          </p:cNvPr>
          <p:cNvPicPr>
            <a:picLocks noChangeAspect="1"/>
          </p:cNvPicPr>
          <p:nvPr/>
        </p:nvPicPr>
        <p:blipFill>
          <a:blip r:embed="rId3"/>
          <a:stretch>
            <a:fillRect/>
          </a:stretch>
        </p:blipFill>
        <p:spPr>
          <a:xfrm>
            <a:off x="4964914" y="4315566"/>
            <a:ext cx="2262172" cy="2230084"/>
          </a:xfrm>
          <a:prstGeom prst="rect">
            <a:avLst/>
          </a:prstGeom>
        </p:spPr>
      </p:pic>
    </p:spTree>
    <p:extLst>
      <p:ext uri="{BB962C8B-B14F-4D97-AF65-F5344CB8AC3E}">
        <p14:creationId xmlns:p14="http://schemas.microsoft.com/office/powerpoint/2010/main" val="294588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52125-EC92-A6B3-A8FE-6D5A91E1BAAC}"/>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39104243-4AAE-0929-44C4-4020F14B8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5731" y="220607"/>
            <a:ext cx="1156138" cy="289035"/>
          </a:xfrm>
          <a:prstGeom prst="rect">
            <a:avLst/>
          </a:prstGeom>
          <a:noFill/>
          <a:extLst>
            <a:ext uri="{909E8E84-426E-40DD-AFC4-6F175D3DCCD1}">
              <a14:hiddenFill xmlns:a14="http://schemas.microsoft.com/office/drawing/2010/main">
                <a:solidFill>
                  <a:srgbClr val="FFFFFF"/>
                </a:solidFill>
              </a14:hiddenFill>
            </a:ext>
          </a:extLst>
        </p:spPr>
      </p:pic>
      <p:pic>
        <p:nvPicPr>
          <p:cNvPr id="7" name="Demo">
            <a:hlinkClick r:id="" action="ppaction://media"/>
            <a:extLst>
              <a:ext uri="{FF2B5EF4-FFF2-40B4-BE49-F238E27FC236}">
                <a16:creationId xmlns:a16="http://schemas.microsoft.com/office/drawing/2014/main" id="{0120DE0E-2430-9956-EFB1-2866B2C4572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10709" y="681086"/>
            <a:ext cx="9770582" cy="5495828"/>
          </a:xfrm>
          <a:effectLst>
            <a:outerShdw sx="102000" sy="102000" algn="ctr" rotWithShape="0">
              <a:srgbClr val="EF0000"/>
            </a:outerShdw>
          </a:effectLst>
        </p:spPr>
      </p:pic>
    </p:spTree>
    <p:extLst>
      <p:ext uri="{BB962C8B-B14F-4D97-AF65-F5344CB8AC3E}">
        <p14:creationId xmlns:p14="http://schemas.microsoft.com/office/powerpoint/2010/main" val="9429526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4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ow Lewis Hamilton to Ferrari matches Max Verstappen's 'nicer' F1 theory :  PlanetF1">
            <a:extLst>
              <a:ext uri="{FF2B5EF4-FFF2-40B4-BE49-F238E27FC236}">
                <a16:creationId xmlns:a16="http://schemas.microsoft.com/office/drawing/2014/main" id="{3767ECE4-4B0E-0178-6E9B-C3ACE1C37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41" y="-42042"/>
            <a:ext cx="12341481" cy="6942083"/>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a:extLst>
              <a:ext uri="{FF2B5EF4-FFF2-40B4-BE49-F238E27FC236}">
                <a16:creationId xmlns:a16="http://schemas.microsoft.com/office/drawing/2014/main" id="{90CEDD06-C4BE-7954-F8C9-2065F20316EA}"/>
              </a:ext>
            </a:extLst>
          </p:cNvPr>
          <p:cNvSpPr/>
          <p:nvPr/>
        </p:nvSpPr>
        <p:spPr>
          <a:xfrm>
            <a:off x="1010194" y="2638697"/>
            <a:ext cx="4963886" cy="957943"/>
          </a:xfrm>
          <a:prstGeom prst="rect">
            <a:avLst/>
          </a:prstGeom>
          <a:solidFill>
            <a:srgbClr val="EF0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600" b="1" dirty="0">
                <a:latin typeface="Formula1 Display Regular" panose="02000000000000000000" pitchFamily="2" charset="0"/>
              </a:rPr>
              <a:t>GRAZIE PER LA VOSTRA</a:t>
            </a:r>
          </a:p>
        </p:txBody>
      </p:sp>
      <p:sp>
        <p:nvSpPr>
          <p:cNvPr id="10" name="Rettangolo 9">
            <a:extLst>
              <a:ext uri="{FF2B5EF4-FFF2-40B4-BE49-F238E27FC236}">
                <a16:creationId xmlns:a16="http://schemas.microsoft.com/office/drawing/2014/main" id="{954A6B45-FAB4-22DC-F610-4888F4DB210B}"/>
              </a:ext>
            </a:extLst>
          </p:cNvPr>
          <p:cNvSpPr/>
          <p:nvPr/>
        </p:nvSpPr>
        <p:spPr>
          <a:xfrm>
            <a:off x="1010194" y="3596640"/>
            <a:ext cx="4319044" cy="957943"/>
          </a:xfrm>
          <a:prstGeom prst="rect">
            <a:avLst/>
          </a:prstGeom>
          <a:solidFill>
            <a:srgbClr val="EF0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600" b="1" dirty="0">
                <a:latin typeface="Formula1 Display Regular" panose="02000000000000000000" pitchFamily="2" charset="0"/>
              </a:rPr>
              <a:t>ATTENZIONE!</a:t>
            </a:r>
          </a:p>
        </p:txBody>
      </p:sp>
      <p:pic>
        <p:nvPicPr>
          <p:cNvPr id="2" name="Immagine 1" descr="Immagine che contiene simbolo, logo, cerchio, Elementi grafici&#10;&#10;Descrizione generata automaticamente">
            <a:hlinkClick r:id="rId3"/>
            <a:extLst>
              <a:ext uri="{FF2B5EF4-FFF2-40B4-BE49-F238E27FC236}">
                <a16:creationId xmlns:a16="http://schemas.microsoft.com/office/drawing/2014/main" id="{283DF6A9-7E01-2AA3-B015-E2AE88B448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2158" y="4953240"/>
            <a:ext cx="1447558" cy="1447558"/>
          </a:xfrm>
          <a:prstGeom prst="rect">
            <a:avLst/>
          </a:prstGeom>
        </p:spPr>
      </p:pic>
      <p:pic>
        <p:nvPicPr>
          <p:cNvPr id="4" name="Immagine 3">
            <a:extLst>
              <a:ext uri="{FF2B5EF4-FFF2-40B4-BE49-F238E27FC236}">
                <a16:creationId xmlns:a16="http://schemas.microsoft.com/office/drawing/2014/main" id="{3758017A-3680-763B-A23A-A8EED7B138F2}"/>
              </a:ext>
            </a:extLst>
          </p:cNvPr>
          <p:cNvPicPr>
            <a:picLocks noChangeAspect="1"/>
          </p:cNvPicPr>
          <p:nvPr/>
        </p:nvPicPr>
        <p:blipFill>
          <a:blip r:embed="rId5"/>
          <a:stretch>
            <a:fillRect/>
          </a:stretch>
        </p:blipFill>
        <p:spPr>
          <a:xfrm>
            <a:off x="3374990" y="5052420"/>
            <a:ext cx="1249199" cy="1249199"/>
          </a:xfrm>
          <a:prstGeom prst="rect">
            <a:avLst/>
          </a:prstGeom>
          <a:solidFill>
            <a:srgbClr val="FFFFFF">
              <a:shade val="85000"/>
            </a:srgbClr>
          </a:solidFill>
          <a:ln w="88900" cap="sq">
            <a:solidFill>
              <a:srgbClr val="E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74614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91E170-E40D-66E5-0FCC-0ACE7D2E5E12}"/>
              </a:ext>
            </a:extLst>
          </p:cNvPr>
          <p:cNvSpPr>
            <a:spLocks noGrp="1"/>
          </p:cNvSpPr>
          <p:nvPr>
            <p:ph type="title"/>
          </p:nvPr>
        </p:nvSpPr>
        <p:spPr/>
        <p:txBody>
          <a:bodyPr/>
          <a:lstStyle/>
          <a:p>
            <a:pPr algn="ctr"/>
            <a:r>
              <a:rPr lang="it-IT" dirty="0">
                <a:solidFill>
                  <a:srgbClr val="EF0000"/>
                </a:solidFill>
                <a:latin typeface="Formula1 Display Regular" panose="02000000000000000000" pitchFamily="50" charset="0"/>
              </a:rPr>
              <a:t>Quali sono i parametri?</a:t>
            </a:r>
          </a:p>
        </p:txBody>
      </p:sp>
      <p:sp>
        <p:nvSpPr>
          <p:cNvPr id="3" name="Segnaposto contenuto 2">
            <a:extLst>
              <a:ext uri="{FF2B5EF4-FFF2-40B4-BE49-F238E27FC236}">
                <a16:creationId xmlns:a16="http://schemas.microsoft.com/office/drawing/2014/main" id="{C0ACE91E-B45B-2913-6DDD-484967CC5F1A}"/>
              </a:ext>
            </a:extLst>
          </p:cNvPr>
          <p:cNvSpPr>
            <a:spLocks noGrp="1"/>
          </p:cNvSpPr>
          <p:nvPr>
            <p:ph idx="1"/>
          </p:nvPr>
        </p:nvSpPr>
        <p:spPr/>
        <p:txBody>
          <a:bodyPr anchor="ctr">
            <a:normAutofit/>
          </a:bodyPr>
          <a:lstStyle/>
          <a:p>
            <a:pPr algn="just">
              <a:lnSpc>
                <a:spcPct val="120000"/>
              </a:lnSpc>
            </a:pPr>
            <a:r>
              <a:rPr lang="it-IT" sz="2600" dirty="0">
                <a:effectLst/>
                <a:latin typeface="Formula1 Display Bold" panose="02000000000000000000" pitchFamily="50" charset="0"/>
              </a:rPr>
              <a:t>Circuito</a:t>
            </a:r>
            <a:r>
              <a:rPr lang="it-IT" sz="2600" dirty="0">
                <a:effectLst/>
                <a:latin typeface="Formula1 Display Regular" panose="02000000000000000000" pitchFamily="50" charset="0"/>
              </a:rPr>
              <a:t>: in cui i piloti gareggeranno</a:t>
            </a:r>
          </a:p>
          <a:p>
            <a:pPr algn="just">
              <a:lnSpc>
                <a:spcPct val="120000"/>
              </a:lnSpc>
            </a:pPr>
            <a:r>
              <a:rPr lang="it-IT" sz="2600" dirty="0">
                <a:effectLst/>
                <a:latin typeface="Formula1 Display Bold" panose="02000000000000000000" pitchFamily="50" charset="0"/>
              </a:rPr>
              <a:t>Numero di giri</a:t>
            </a:r>
            <a:r>
              <a:rPr lang="it-IT" sz="2600" dirty="0">
                <a:effectLst/>
                <a:latin typeface="Formula1 Display Regular" panose="02000000000000000000" pitchFamily="50" charset="0"/>
              </a:rPr>
              <a:t>: da 1 a 100 giri</a:t>
            </a:r>
          </a:p>
          <a:p>
            <a:pPr algn="just">
              <a:lnSpc>
                <a:spcPct val="120000"/>
              </a:lnSpc>
            </a:pPr>
            <a:r>
              <a:rPr lang="it-IT" sz="2600" dirty="0">
                <a:effectLst/>
                <a:latin typeface="Formula1 Display Bold" panose="02000000000000000000" pitchFamily="50" charset="0"/>
              </a:rPr>
              <a:t>Condizioni</a:t>
            </a:r>
            <a:r>
              <a:rPr lang="it-IT" sz="2600" b="1" dirty="0">
                <a:effectLst/>
                <a:latin typeface="Formula1 Display Regular" panose="02000000000000000000" pitchFamily="50" charset="0"/>
              </a:rPr>
              <a:t> </a:t>
            </a:r>
            <a:r>
              <a:rPr lang="it-IT" sz="2600" dirty="0">
                <a:effectLst/>
                <a:latin typeface="Formula1 Display Bold" panose="02000000000000000000" pitchFamily="50" charset="0"/>
              </a:rPr>
              <a:t>meteo</a:t>
            </a:r>
            <a:r>
              <a:rPr lang="it-IT" sz="2600" dirty="0">
                <a:effectLst/>
                <a:latin typeface="Formula1 Display Regular" panose="02000000000000000000" pitchFamily="50" charset="0"/>
              </a:rPr>
              <a:t>: cielo sereno, nuvoloso e pioggia</a:t>
            </a:r>
          </a:p>
          <a:p>
            <a:pPr algn="just">
              <a:lnSpc>
                <a:spcPct val="120000"/>
              </a:lnSpc>
            </a:pPr>
            <a:r>
              <a:rPr lang="it-IT" sz="2600" dirty="0">
                <a:effectLst/>
                <a:latin typeface="Formula1 Display Bold" panose="02000000000000000000" pitchFamily="50" charset="0"/>
              </a:rPr>
              <a:t>Piloti</a:t>
            </a:r>
            <a:r>
              <a:rPr lang="it-IT" sz="2600" dirty="0">
                <a:effectLst/>
                <a:latin typeface="Formula1 Display Regular" panose="02000000000000000000" pitchFamily="50" charset="0"/>
              </a:rPr>
              <a:t>: è possibile selezionare fino a 20 piloti diversi</a:t>
            </a:r>
          </a:p>
          <a:p>
            <a:pPr algn="just">
              <a:lnSpc>
                <a:spcPct val="120000"/>
              </a:lnSpc>
            </a:pPr>
            <a:endParaRPr lang="it-IT" sz="2600" dirty="0">
              <a:latin typeface="Formula1 Display Regular" panose="02000000000000000000" pitchFamily="50" charset="0"/>
            </a:endParaRPr>
          </a:p>
        </p:txBody>
      </p:sp>
      <p:pic>
        <p:nvPicPr>
          <p:cNvPr id="5" name="Immagine 4">
            <a:extLst>
              <a:ext uri="{FF2B5EF4-FFF2-40B4-BE49-F238E27FC236}">
                <a16:creationId xmlns:a16="http://schemas.microsoft.com/office/drawing/2014/main" id="{2E5014A7-2712-9521-3E6B-8B609D492550}"/>
              </a:ext>
            </a:extLst>
          </p:cNvPr>
          <p:cNvPicPr>
            <a:picLocks noChangeAspect="1"/>
          </p:cNvPicPr>
          <p:nvPr/>
        </p:nvPicPr>
        <p:blipFill>
          <a:blip r:embed="rId2"/>
          <a:stretch>
            <a:fillRect/>
          </a:stretch>
        </p:blipFill>
        <p:spPr>
          <a:xfrm>
            <a:off x="10832025" y="5234428"/>
            <a:ext cx="1043550" cy="1638886"/>
          </a:xfrm>
          <a:prstGeom prst="rect">
            <a:avLst/>
          </a:prstGeom>
        </p:spPr>
      </p:pic>
      <p:pic>
        <p:nvPicPr>
          <p:cNvPr id="6" name="Picture 4">
            <a:extLst>
              <a:ext uri="{FF2B5EF4-FFF2-40B4-BE49-F238E27FC236}">
                <a16:creationId xmlns:a16="http://schemas.microsoft.com/office/drawing/2014/main" id="{D717B606-36C0-4F77-E4AD-91D919719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5731" y="220607"/>
            <a:ext cx="1156138" cy="289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29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5448E1-885E-E186-5546-7C36F1050AD6}"/>
              </a:ext>
            </a:extLst>
          </p:cNvPr>
          <p:cNvSpPr>
            <a:spLocks noGrp="1"/>
          </p:cNvSpPr>
          <p:nvPr>
            <p:ph type="title"/>
          </p:nvPr>
        </p:nvSpPr>
        <p:spPr>
          <a:xfrm>
            <a:off x="844550" y="2002631"/>
            <a:ext cx="10515600" cy="2852737"/>
          </a:xfrm>
        </p:spPr>
        <p:txBody>
          <a:bodyPr anchor="ctr"/>
          <a:lstStyle/>
          <a:p>
            <a:pPr algn="ctr"/>
            <a:r>
              <a:rPr lang="it-IT" dirty="0">
                <a:solidFill>
                  <a:schemeClr val="bg1"/>
                </a:solidFill>
                <a:latin typeface="Formula1 Display Bold" panose="02000000000000000000" pitchFamily="50" charset="0"/>
              </a:rPr>
              <a:t>Panoramica Generale</a:t>
            </a:r>
          </a:p>
        </p:txBody>
      </p:sp>
      <p:sp>
        <p:nvSpPr>
          <p:cNvPr id="3" name="Segnaposto testo 2">
            <a:extLst>
              <a:ext uri="{FF2B5EF4-FFF2-40B4-BE49-F238E27FC236}">
                <a16:creationId xmlns:a16="http://schemas.microsoft.com/office/drawing/2014/main" id="{2C3529FF-421B-CEF5-F0CE-FCA934510291}"/>
              </a:ext>
            </a:extLst>
          </p:cNvPr>
          <p:cNvSpPr>
            <a:spLocks noGrp="1"/>
          </p:cNvSpPr>
          <p:nvPr>
            <p:ph type="body" idx="1"/>
          </p:nvPr>
        </p:nvSpPr>
        <p:spPr>
          <a:xfrm>
            <a:off x="2119696" y="4379256"/>
            <a:ext cx="7965308" cy="1500187"/>
          </a:xfrm>
        </p:spPr>
        <p:txBody>
          <a:bodyPr anchor="ctr">
            <a:normAutofit/>
          </a:bodyPr>
          <a:lstStyle/>
          <a:p>
            <a:pPr algn="ctr"/>
            <a:r>
              <a:rPr lang="it-IT" sz="2000" dirty="0">
                <a:solidFill>
                  <a:schemeClr val="bg1"/>
                </a:solidFill>
                <a:latin typeface="Formula1 Display Regular" panose="02000000000000000000" pitchFamily="50" charset="0"/>
              </a:rPr>
              <a:t>Contesto</a:t>
            </a:r>
          </a:p>
          <a:p>
            <a:pPr algn="ctr"/>
            <a:r>
              <a:rPr lang="it-IT" sz="2000" dirty="0">
                <a:solidFill>
                  <a:schemeClr val="bg1"/>
                </a:solidFill>
                <a:latin typeface="Formula1 Display Regular" panose="02000000000000000000" pitchFamily="50" charset="0"/>
              </a:rPr>
              <a:t>Specifica PEAS</a:t>
            </a:r>
          </a:p>
          <a:p>
            <a:pPr algn="ctr"/>
            <a:r>
              <a:rPr lang="it-IT" sz="2000" dirty="0">
                <a:solidFill>
                  <a:schemeClr val="bg1"/>
                </a:solidFill>
                <a:latin typeface="Formula1 Display Regular" panose="02000000000000000000" pitchFamily="50" charset="0"/>
              </a:rPr>
              <a:t>Proprietà dell’ambiente</a:t>
            </a:r>
          </a:p>
        </p:txBody>
      </p:sp>
    </p:spTree>
    <p:extLst>
      <p:ext uri="{BB962C8B-B14F-4D97-AF65-F5344CB8AC3E}">
        <p14:creationId xmlns:p14="http://schemas.microsoft.com/office/powerpoint/2010/main" val="385185378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D717B606-36C0-4F77-E4AD-91D91971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731" y="220607"/>
            <a:ext cx="1156138" cy="289035"/>
          </a:xfrm>
          <a:prstGeom prst="rect">
            <a:avLst/>
          </a:prstGeom>
          <a:noFill/>
          <a:extLst>
            <a:ext uri="{909E8E84-426E-40DD-AFC4-6F175D3DCCD1}">
              <a14:hiddenFill xmlns:a14="http://schemas.microsoft.com/office/drawing/2010/main">
                <a:solidFill>
                  <a:srgbClr val="FFFFFF"/>
                </a:solidFill>
              </a14:hiddenFill>
            </a:ext>
          </a:extLst>
        </p:spPr>
      </p:pic>
      <p:sp>
        <p:nvSpPr>
          <p:cNvPr id="14" name="Titolo 1">
            <a:extLst>
              <a:ext uri="{FF2B5EF4-FFF2-40B4-BE49-F238E27FC236}">
                <a16:creationId xmlns:a16="http://schemas.microsoft.com/office/drawing/2014/main" id="{EFC20942-9920-AF7C-B18F-8E737C292BC2}"/>
              </a:ext>
            </a:extLst>
          </p:cNvPr>
          <p:cNvSpPr>
            <a:spLocks noGrp="1"/>
          </p:cNvSpPr>
          <p:nvPr>
            <p:ph type="title"/>
          </p:nvPr>
        </p:nvSpPr>
        <p:spPr>
          <a:xfrm>
            <a:off x="838200" y="365125"/>
            <a:ext cx="10515600" cy="1325563"/>
          </a:xfrm>
        </p:spPr>
        <p:txBody>
          <a:bodyPr/>
          <a:lstStyle/>
          <a:p>
            <a:pPr algn="ctr"/>
            <a:r>
              <a:rPr lang="it-IT" dirty="0">
                <a:solidFill>
                  <a:srgbClr val="EF0000"/>
                </a:solidFill>
                <a:latin typeface="Formula1 Display Regular" panose="02000000000000000000" pitchFamily="50" charset="0"/>
              </a:rPr>
              <a:t>Contesto</a:t>
            </a:r>
          </a:p>
        </p:txBody>
      </p:sp>
      <p:sp>
        <p:nvSpPr>
          <p:cNvPr id="2" name="Segnaposto contenuto 2">
            <a:extLst>
              <a:ext uri="{FF2B5EF4-FFF2-40B4-BE49-F238E27FC236}">
                <a16:creationId xmlns:a16="http://schemas.microsoft.com/office/drawing/2014/main" id="{8D83F625-0458-5FC9-B5EB-EAB62E78A6F1}"/>
              </a:ext>
            </a:extLst>
          </p:cNvPr>
          <p:cNvSpPr>
            <a:spLocks noGrp="1"/>
          </p:cNvSpPr>
          <p:nvPr>
            <p:ph idx="1"/>
          </p:nvPr>
        </p:nvSpPr>
        <p:spPr>
          <a:xfrm>
            <a:off x="838200" y="1825625"/>
            <a:ext cx="10515600" cy="4351338"/>
          </a:xfrm>
        </p:spPr>
        <p:txBody>
          <a:bodyPr anchor="ctr">
            <a:normAutofit/>
          </a:bodyPr>
          <a:lstStyle/>
          <a:p>
            <a:pPr marL="0" indent="0" algn="just">
              <a:lnSpc>
                <a:spcPct val="100000"/>
              </a:lnSpc>
              <a:buNone/>
            </a:pPr>
            <a:r>
              <a:rPr lang="it-IT" dirty="0">
                <a:latin typeface="Formula1 Display Regular" panose="02000000000000000000" pitchFamily="50" charset="0"/>
              </a:rPr>
              <a:t>La Formula 1 è soggetta a continui cambiamenti regolamentari, uno dei più importanti è stato quello del 2022, il quale ha rivoluzionato completamente le monoposto. </a:t>
            </a:r>
          </a:p>
          <a:p>
            <a:pPr marL="0" indent="0" algn="just">
              <a:lnSpc>
                <a:spcPct val="100000"/>
              </a:lnSpc>
              <a:buNone/>
            </a:pPr>
            <a:endParaRPr lang="it-IT" sz="2800" dirty="0">
              <a:latin typeface="Formula1 Display Regular" panose="02000000000000000000" pitchFamily="50" charset="0"/>
            </a:endParaRPr>
          </a:p>
          <a:p>
            <a:pPr marL="0" indent="0" algn="just">
              <a:lnSpc>
                <a:spcPct val="100000"/>
              </a:lnSpc>
              <a:buNone/>
            </a:pPr>
            <a:r>
              <a:rPr lang="it-IT" sz="2800" dirty="0">
                <a:latin typeface="Formula1 Display Regular" panose="02000000000000000000" pitchFamily="50" charset="0"/>
              </a:rPr>
              <a:t>Abbiamo deciso quindi di lavorare sul penultimo cambio regolamentare che va dal</a:t>
            </a:r>
            <a:r>
              <a:rPr lang="it-IT" dirty="0">
                <a:latin typeface="Formula1 Display Regular" panose="02000000000000000000" pitchFamily="50" charset="0"/>
              </a:rPr>
              <a:t> 2014 al 2022 per avere una quantità molto più significativa di dati</a:t>
            </a:r>
            <a:endParaRPr lang="it-IT" sz="2800" dirty="0">
              <a:latin typeface="Formula1 Display Regular" panose="02000000000000000000" pitchFamily="50" charset="0"/>
            </a:endParaRPr>
          </a:p>
          <a:p>
            <a:pPr marL="0" indent="0" algn="just">
              <a:lnSpc>
                <a:spcPct val="100000"/>
              </a:lnSpc>
              <a:buNone/>
            </a:pPr>
            <a:endParaRPr lang="it-IT" sz="2800" dirty="0">
              <a:latin typeface="Formula1 Display Regular" panose="02000000000000000000" pitchFamily="50" charset="0"/>
            </a:endParaRPr>
          </a:p>
        </p:txBody>
      </p:sp>
      <p:pic>
        <p:nvPicPr>
          <p:cNvPr id="3074" name="Picture 2">
            <a:extLst>
              <a:ext uri="{FF2B5EF4-FFF2-40B4-BE49-F238E27FC236}">
                <a16:creationId xmlns:a16="http://schemas.microsoft.com/office/drawing/2014/main" id="{984018CC-6F76-B0A2-9E60-BF7CCA6B5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131" y="74474"/>
            <a:ext cx="1906864" cy="1906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15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D717B606-36C0-4F77-E4AD-91D91971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731" y="220607"/>
            <a:ext cx="1156138" cy="289035"/>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138D701F-2495-B081-3E94-7DF5790601C6}"/>
              </a:ext>
            </a:extLst>
          </p:cNvPr>
          <p:cNvPicPr>
            <a:picLocks noChangeAspect="1"/>
          </p:cNvPicPr>
          <p:nvPr/>
        </p:nvPicPr>
        <p:blipFill>
          <a:blip r:embed="rId3"/>
          <a:stretch>
            <a:fillRect/>
          </a:stretch>
        </p:blipFill>
        <p:spPr>
          <a:xfrm>
            <a:off x="5431731" y="5280956"/>
            <a:ext cx="1328537" cy="1602828"/>
          </a:xfrm>
          <a:prstGeom prst="rect">
            <a:avLst/>
          </a:prstGeom>
        </p:spPr>
      </p:pic>
      <p:sp>
        <p:nvSpPr>
          <p:cNvPr id="14" name="Titolo 1">
            <a:extLst>
              <a:ext uri="{FF2B5EF4-FFF2-40B4-BE49-F238E27FC236}">
                <a16:creationId xmlns:a16="http://schemas.microsoft.com/office/drawing/2014/main" id="{EFC20942-9920-AF7C-B18F-8E737C292BC2}"/>
              </a:ext>
            </a:extLst>
          </p:cNvPr>
          <p:cNvSpPr>
            <a:spLocks noGrp="1"/>
          </p:cNvSpPr>
          <p:nvPr>
            <p:ph type="title"/>
          </p:nvPr>
        </p:nvSpPr>
        <p:spPr>
          <a:xfrm>
            <a:off x="838200" y="365125"/>
            <a:ext cx="10515600" cy="1325563"/>
          </a:xfrm>
        </p:spPr>
        <p:txBody>
          <a:bodyPr/>
          <a:lstStyle/>
          <a:p>
            <a:pPr algn="ctr"/>
            <a:r>
              <a:rPr lang="it-IT" dirty="0">
                <a:solidFill>
                  <a:srgbClr val="EF0000"/>
                </a:solidFill>
                <a:latin typeface="Formula1 Display Regular" panose="02000000000000000000" pitchFamily="50" charset="0"/>
              </a:rPr>
              <a:t>Specifica PEAS</a:t>
            </a:r>
          </a:p>
        </p:txBody>
      </p:sp>
      <p:sp>
        <p:nvSpPr>
          <p:cNvPr id="15" name="Segnaposto contenuto 2">
            <a:extLst>
              <a:ext uri="{FF2B5EF4-FFF2-40B4-BE49-F238E27FC236}">
                <a16:creationId xmlns:a16="http://schemas.microsoft.com/office/drawing/2014/main" id="{D9D2267E-06A6-6602-1E23-6BC3E5871DDD}"/>
              </a:ext>
            </a:extLst>
          </p:cNvPr>
          <p:cNvSpPr txBox="1">
            <a:spLocks/>
          </p:cNvSpPr>
          <p:nvPr/>
        </p:nvSpPr>
        <p:spPr>
          <a:xfrm>
            <a:off x="838200" y="1690688"/>
            <a:ext cx="10515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None/>
            </a:pPr>
            <a:endParaRPr lang="it-IT" sz="2600" dirty="0">
              <a:latin typeface="Formula1 Display Regular" panose="02000000000000000000" pitchFamily="50" charset="0"/>
            </a:endParaRPr>
          </a:p>
        </p:txBody>
      </p:sp>
      <p:graphicFrame>
        <p:nvGraphicFramePr>
          <p:cNvPr id="2" name="Tabella 1">
            <a:extLst>
              <a:ext uri="{FF2B5EF4-FFF2-40B4-BE49-F238E27FC236}">
                <a16:creationId xmlns:a16="http://schemas.microsoft.com/office/drawing/2014/main" id="{A59F24EB-3380-40D0-77E0-C7BE5FDDBFB6}"/>
              </a:ext>
            </a:extLst>
          </p:cNvPr>
          <p:cNvGraphicFramePr>
            <a:graphicFrameLocks noGrp="1"/>
          </p:cNvGraphicFramePr>
          <p:nvPr>
            <p:extLst>
              <p:ext uri="{D42A27DB-BD31-4B8C-83A1-F6EECF244321}">
                <p14:modId xmlns:p14="http://schemas.microsoft.com/office/powerpoint/2010/main" val="111804950"/>
              </p:ext>
            </p:extLst>
          </p:nvPr>
        </p:nvGraphicFramePr>
        <p:xfrm>
          <a:off x="1016516" y="2365517"/>
          <a:ext cx="2539742" cy="2240610"/>
        </p:xfrm>
        <a:graphic>
          <a:graphicData uri="http://schemas.openxmlformats.org/drawingml/2006/table">
            <a:tbl>
              <a:tblPr firstRow="1" bandRow="1">
                <a:tableStyleId>{5C22544A-7EE6-4342-B048-85BDC9FD1C3A}</a:tableStyleId>
              </a:tblPr>
              <a:tblGrid>
                <a:gridCol w="2539742">
                  <a:extLst>
                    <a:ext uri="{9D8B030D-6E8A-4147-A177-3AD203B41FA5}">
                      <a16:colId xmlns:a16="http://schemas.microsoft.com/office/drawing/2014/main" val="1099483427"/>
                    </a:ext>
                  </a:extLst>
                </a:gridCol>
              </a:tblGrid>
              <a:tr h="5032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latin typeface="Formula1 Display Regular" panose="02000000000000000000" pitchFamily="2" charset="0"/>
                        </a:rPr>
                        <a:t>Performance</a:t>
                      </a:r>
                    </a:p>
                  </a:txBody>
                  <a:tcPr anchor="ctr">
                    <a:solidFill>
                      <a:srgbClr val="EF0000"/>
                    </a:solidFill>
                  </a:tcPr>
                </a:tc>
                <a:extLst>
                  <a:ext uri="{0D108BD9-81ED-4DB2-BD59-A6C34878D82A}">
                    <a16:rowId xmlns:a16="http://schemas.microsoft.com/office/drawing/2014/main" val="3479739041"/>
                  </a:ext>
                </a:extLst>
              </a:tr>
              <a:tr h="10447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dirty="0">
                          <a:effectLst/>
                          <a:latin typeface="Formula1 Display Regular" panose="02000000000000000000" pitchFamily="50" charset="0"/>
                        </a:rPr>
                        <a:t>Predizione accurata del risultato di una gara in un certo circuito e condizioni meteo.</a:t>
                      </a:r>
                    </a:p>
                  </a:txBody>
                  <a:tcPr anchor="ctr">
                    <a:solidFill>
                      <a:schemeClr val="bg1">
                        <a:lumMod val="95000"/>
                      </a:schemeClr>
                    </a:solidFill>
                  </a:tcPr>
                </a:tc>
                <a:extLst>
                  <a:ext uri="{0D108BD9-81ED-4DB2-BD59-A6C34878D82A}">
                    <a16:rowId xmlns:a16="http://schemas.microsoft.com/office/drawing/2014/main" val="727073755"/>
                  </a:ext>
                </a:extLst>
              </a:tr>
            </a:tbl>
          </a:graphicData>
        </a:graphic>
      </p:graphicFrame>
      <p:graphicFrame>
        <p:nvGraphicFramePr>
          <p:cNvPr id="3" name="Tabella 2">
            <a:extLst>
              <a:ext uri="{FF2B5EF4-FFF2-40B4-BE49-F238E27FC236}">
                <a16:creationId xmlns:a16="http://schemas.microsoft.com/office/drawing/2014/main" id="{A0D5B773-998D-8688-65E4-54EC604BC650}"/>
              </a:ext>
            </a:extLst>
          </p:cNvPr>
          <p:cNvGraphicFramePr>
            <a:graphicFrameLocks noGrp="1"/>
          </p:cNvGraphicFramePr>
          <p:nvPr>
            <p:extLst>
              <p:ext uri="{D42A27DB-BD31-4B8C-83A1-F6EECF244321}">
                <p14:modId xmlns:p14="http://schemas.microsoft.com/office/powerpoint/2010/main" val="1083480704"/>
              </p:ext>
            </p:extLst>
          </p:nvPr>
        </p:nvGraphicFramePr>
        <p:xfrm>
          <a:off x="3556258" y="2365517"/>
          <a:ext cx="2539742" cy="2240610"/>
        </p:xfrm>
        <a:graphic>
          <a:graphicData uri="http://schemas.openxmlformats.org/drawingml/2006/table">
            <a:tbl>
              <a:tblPr firstRow="1" bandRow="1">
                <a:tableStyleId>{5C22544A-7EE6-4342-B048-85BDC9FD1C3A}</a:tableStyleId>
              </a:tblPr>
              <a:tblGrid>
                <a:gridCol w="2539742">
                  <a:extLst>
                    <a:ext uri="{9D8B030D-6E8A-4147-A177-3AD203B41FA5}">
                      <a16:colId xmlns:a16="http://schemas.microsoft.com/office/drawing/2014/main" val="1099483427"/>
                    </a:ext>
                  </a:extLst>
                </a:gridCol>
              </a:tblGrid>
              <a:tr h="5032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latin typeface="Formula1 Display Regular" panose="02000000000000000000" pitchFamily="2" charset="0"/>
                        </a:rPr>
                        <a:t>Environment</a:t>
                      </a:r>
                    </a:p>
                  </a:txBody>
                  <a:tcPr anchor="ctr">
                    <a:solidFill>
                      <a:srgbClr val="EF0000"/>
                    </a:solidFill>
                  </a:tcPr>
                </a:tc>
                <a:extLst>
                  <a:ext uri="{0D108BD9-81ED-4DB2-BD59-A6C34878D82A}">
                    <a16:rowId xmlns:a16="http://schemas.microsoft.com/office/drawing/2014/main" val="3479739041"/>
                  </a:ext>
                </a:extLst>
              </a:tr>
              <a:tr h="10447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dirty="0">
                          <a:effectLst/>
                          <a:latin typeface="Formula1 Display Regular" panose="02000000000000000000" pitchFamily="50" charset="0"/>
                        </a:rPr>
                        <a:t>Rappresentato dalla nostra applicazione web F1 Predictor.</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800" dirty="0">
                        <a:effectLst/>
                        <a:latin typeface="Formula1 Display Regular" panose="02000000000000000000" pitchFamily="50"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800" dirty="0">
                        <a:effectLst/>
                        <a:latin typeface="Formula1 Display Regular" panose="02000000000000000000" pitchFamily="50" charset="0"/>
                      </a:endParaRPr>
                    </a:p>
                  </a:txBody>
                  <a:tcPr anchor="ctr">
                    <a:solidFill>
                      <a:schemeClr val="bg1">
                        <a:lumMod val="95000"/>
                      </a:schemeClr>
                    </a:solidFill>
                  </a:tcPr>
                </a:tc>
                <a:extLst>
                  <a:ext uri="{0D108BD9-81ED-4DB2-BD59-A6C34878D82A}">
                    <a16:rowId xmlns:a16="http://schemas.microsoft.com/office/drawing/2014/main" val="727073755"/>
                  </a:ext>
                </a:extLst>
              </a:tr>
            </a:tbl>
          </a:graphicData>
        </a:graphic>
      </p:graphicFrame>
      <p:graphicFrame>
        <p:nvGraphicFramePr>
          <p:cNvPr id="4" name="Tabella 3">
            <a:extLst>
              <a:ext uri="{FF2B5EF4-FFF2-40B4-BE49-F238E27FC236}">
                <a16:creationId xmlns:a16="http://schemas.microsoft.com/office/drawing/2014/main" id="{39703D42-DDD6-9490-1408-A355BE0D3D2E}"/>
              </a:ext>
            </a:extLst>
          </p:cNvPr>
          <p:cNvGraphicFramePr>
            <a:graphicFrameLocks noGrp="1"/>
          </p:cNvGraphicFramePr>
          <p:nvPr>
            <p:extLst>
              <p:ext uri="{D42A27DB-BD31-4B8C-83A1-F6EECF244321}">
                <p14:modId xmlns:p14="http://schemas.microsoft.com/office/powerpoint/2010/main" val="995310723"/>
              </p:ext>
            </p:extLst>
          </p:nvPr>
        </p:nvGraphicFramePr>
        <p:xfrm>
          <a:off x="6096000" y="2365517"/>
          <a:ext cx="2539742" cy="2240610"/>
        </p:xfrm>
        <a:graphic>
          <a:graphicData uri="http://schemas.openxmlformats.org/drawingml/2006/table">
            <a:tbl>
              <a:tblPr firstRow="1" bandRow="1">
                <a:tableStyleId>{5C22544A-7EE6-4342-B048-85BDC9FD1C3A}</a:tableStyleId>
              </a:tblPr>
              <a:tblGrid>
                <a:gridCol w="2539742">
                  <a:extLst>
                    <a:ext uri="{9D8B030D-6E8A-4147-A177-3AD203B41FA5}">
                      <a16:colId xmlns:a16="http://schemas.microsoft.com/office/drawing/2014/main" val="1099483427"/>
                    </a:ext>
                  </a:extLst>
                </a:gridCol>
              </a:tblGrid>
              <a:tr h="5032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latin typeface="Formula1 Display Regular" panose="02000000000000000000" pitchFamily="2" charset="0"/>
                        </a:rPr>
                        <a:t>Actuators</a:t>
                      </a:r>
                    </a:p>
                  </a:txBody>
                  <a:tcPr anchor="ctr">
                    <a:solidFill>
                      <a:srgbClr val="EF0000"/>
                    </a:solidFill>
                  </a:tcPr>
                </a:tc>
                <a:extLst>
                  <a:ext uri="{0D108BD9-81ED-4DB2-BD59-A6C34878D82A}">
                    <a16:rowId xmlns:a16="http://schemas.microsoft.com/office/drawing/2014/main" val="3479739041"/>
                  </a:ext>
                </a:extLst>
              </a:tr>
              <a:tr h="10447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dirty="0">
                          <a:effectLst/>
                          <a:latin typeface="Formula1 Display Regular" panose="02000000000000000000" pitchFamily="50" charset="0"/>
                        </a:rPr>
                        <a:t>Monitor per la visualizzazione della predizione effettuata.</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800" dirty="0">
                        <a:effectLst/>
                        <a:latin typeface="Formula1 Display Regular" panose="02000000000000000000" pitchFamily="50"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800" dirty="0">
                        <a:effectLst/>
                        <a:latin typeface="Formula1 Display Regular" panose="02000000000000000000" pitchFamily="50" charset="0"/>
                      </a:endParaRPr>
                    </a:p>
                  </a:txBody>
                  <a:tcPr anchor="ctr">
                    <a:solidFill>
                      <a:schemeClr val="bg1">
                        <a:lumMod val="95000"/>
                      </a:schemeClr>
                    </a:solidFill>
                  </a:tcPr>
                </a:tc>
                <a:extLst>
                  <a:ext uri="{0D108BD9-81ED-4DB2-BD59-A6C34878D82A}">
                    <a16:rowId xmlns:a16="http://schemas.microsoft.com/office/drawing/2014/main" val="727073755"/>
                  </a:ext>
                </a:extLst>
              </a:tr>
            </a:tbl>
          </a:graphicData>
        </a:graphic>
      </p:graphicFrame>
      <p:graphicFrame>
        <p:nvGraphicFramePr>
          <p:cNvPr id="5" name="Tabella 4">
            <a:extLst>
              <a:ext uri="{FF2B5EF4-FFF2-40B4-BE49-F238E27FC236}">
                <a16:creationId xmlns:a16="http://schemas.microsoft.com/office/drawing/2014/main" id="{915996DD-37C3-66E8-8A42-66DCA933EB9D}"/>
              </a:ext>
            </a:extLst>
          </p:cNvPr>
          <p:cNvGraphicFramePr>
            <a:graphicFrameLocks noGrp="1"/>
          </p:cNvGraphicFramePr>
          <p:nvPr>
            <p:extLst>
              <p:ext uri="{D42A27DB-BD31-4B8C-83A1-F6EECF244321}">
                <p14:modId xmlns:p14="http://schemas.microsoft.com/office/powerpoint/2010/main" val="3123803951"/>
              </p:ext>
            </p:extLst>
          </p:nvPr>
        </p:nvGraphicFramePr>
        <p:xfrm>
          <a:off x="8635742" y="2365517"/>
          <a:ext cx="2539742" cy="2240610"/>
        </p:xfrm>
        <a:graphic>
          <a:graphicData uri="http://schemas.openxmlformats.org/drawingml/2006/table">
            <a:tbl>
              <a:tblPr firstRow="1" bandRow="1">
                <a:tableStyleId>{5C22544A-7EE6-4342-B048-85BDC9FD1C3A}</a:tableStyleId>
              </a:tblPr>
              <a:tblGrid>
                <a:gridCol w="2539742">
                  <a:extLst>
                    <a:ext uri="{9D8B030D-6E8A-4147-A177-3AD203B41FA5}">
                      <a16:colId xmlns:a16="http://schemas.microsoft.com/office/drawing/2014/main" val="1099483427"/>
                    </a:ext>
                  </a:extLst>
                </a:gridCol>
              </a:tblGrid>
              <a:tr h="5032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b="1" kern="1200" dirty="0">
                          <a:solidFill>
                            <a:schemeClr val="lt1"/>
                          </a:solidFill>
                          <a:effectLst/>
                          <a:latin typeface="Formula1 Display Regular" panose="02000000000000000000" pitchFamily="50" charset="0"/>
                          <a:ea typeface="+mn-ea"/>
                          <a:cs typeface="+mn-cs"/>
                        </a:rPr>
                        <a:t>Sensors</a:t>
                      </a:r>
                      <a:endParaRPr lang="it-IT" dirty="0">
                        <a:latin typeface="Formula1 Display Regular" panose="02000000000000000000" pitchFamily="50" charset="0"/>
                      </a:endParaRPr>
                    </a:p>
                  </a:txBody>
                  <a:tcPr anchor="ctr">
                    <a:solidFill>
                      <a:srgbClr val="EF0000"/>
                    </a:solidFill>
                  </a:tcPr>
                </a:tc>
                <a:extLst>
                  <a:ext uri="{0D108BD9-81ED-4DB2-BD59-A6C34878D82A}">
                    <a16:rowId xmlns:a16="http://schemas.microsoft.com/office/drawing/2014/main" val="3479739041"/>
                  </a:ext>
                </a:extLst>
              </a:tr>
              <a:tr h="1044727">
                <a:tc>
                  <a:txBody>
                    <a:bodyPr/>
                    <a:lstStyle/>
                    <a:p>
                      <a:pPr algn="ctr" rtl="0" eaLnBrk="1" latinLnBrk="0" hangingPunct="1"/>
                      <a:r>
                        <a:rPr lang="it-IT" sz="1800" kern="1200" dirty="0">
                          <a:solidFill>
                            <a:schemeClr val="dk1"/>
                          </a:solidFill>
                          <a:effectLst/>
                          <a:latin typeface="Formula1 Display Regular" panose="02000000000000000000" pitchFamily="50" charset="0"/>
                          <a:ea typeface="+mn-ea"/>
                          <a:cs typeface="+mn-cs"/>
                        </a:rPr>
                        <a:t>Puntatore per selezionare il circuito, le condizioni atmosferiche e i piloti in gara.</a:t>
                      </a:r>
                      <a:endParaRPr lang="it-IT" dirty="0">
                        <a:effectLst/>
                        <a:latin typeface="Formula1 Display Regular" panose="02000000000000000000" pitchFamily="50" charset="0"/>
                      </a:endParaRPr>
                    </a:p>
                  </a:txBody>
                  <a:tcPr anchor="ctr">
                    <a:solidFill>
                      <a:schemeClr val="bg1">
                        <a:lumMod val="95000"/>
                      </a:schemeClr>
                    </a:solidFill>
                  </a:tcPr>
                </a:tc>
                <a:extLst>
                  <a:ext uri="{0D108BD9-81ED-4DB2-BD59-A6C34878D82A}">
                    <a16:rowId xmlns:a16="http://schemas.microsoft.com/office/drawing/2014/main" val="727073755"/>
                  </a:ext>
                </a:extLst>
              </a:tr>
            </a:tbl>
          </a:graphicData>
        </a:graphic>
      </p:graphicFrame>
    </p:spTree>
    <p:extLst>
      <p:ext uri="{BB962C8B-B14F-4D97-AF65-F5344CB8AC3E}">
        <p14:creationId xmlns:p14="http://schemas.microsoft.com/office/powerpoint/2010/main" val="274271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D717B606-36C0-4F77-E4AD-91D91971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731" y="220607"/>
            <a:ext cx="1156138" cy="289035"/>
          </a:xfrm>
          <a:prstGeom prst="rect">
            <a:avLst/>
          </a:prstGeom>
          <a:noFill/>
          <a:extLst>
            <a:ext uri="{909E8E84-426E-40DD-AFC4-6F175D3DCCD1}">
              <a14:hiddenFill xmlns:a14="http://schemas.microsoft.com/office/drawing/2010/main">
                <a:solidFill>
                  <a:srgbClr val="FFFFFF"/>
                </a:solidFill>
              </a14:hiddenFill>
            </a:ext>
          </a:extLst>
        </p:spPr>
      </p:pic>
      <p:sp>
        <p:nvSpPr>
          <p:cNvPr id="14" name="Titolo 1">
            <a:extLst>
              <a:ext uri="{FF2B5EF4-FFF2-40B4-BE49-F238E27FC236}">
                <a16:creationId xmlns:a16="http://schemas.microsoft.com/office/drawing/2014/main" id="{EFC20942-9920-AF7C-B18F-8E737C292BC2}"/>
              </a:ext>
            </a:extLst>
          </p:cNvPr>
          <p:cNvSpPr>
            <a:spLocks noGrp="1"/>
          </p:cNvSpPr>
          <p:nvPr>
            <p:ph type="title"/>
          </p:nvPr>
        </p:nvSpPr>
        <p:spPr>
          <a:xfrm>
            <a:off x="838200" y="365125"/>
            <a:ext cx="10515600" cy="1325563"/>
          </a:xfrm>
        </p:spPr>
        <p:txBody>
          <a:bodyPr/>
          <a:lstStyle/>
          <a:p>
            <a:pPr algn="ctr"/>
            <a:r>
              <a:rPr lang="it-IT" dirty="0">
                <a:solidFill>
                  <a:srgbClr val="EF0000"/>
                </a:solidFill>
                <a:latin typeface="Formula1 Display Regular" panose="02000000000000000000" pitchFamily="50" charset="0"/>
              </a:rPr>
              <a:t>Proprietà dell’ambiente</a:t>
            </a:r>
          </a:p>
        </p:txBody>
      </p:sp>
      <p:grpSp>
        <p:nvGrpSpPr>
          <p:cNvPr id="2" name="Gruppo 1">
            <a:extLst>
              <a:ext uri="{FF2B5EF4-FFF2-40B4-BE49-F238E27FC236}">
                <a16:creationId xmlns:a16="http://schemas.microsoft.com/office/drawing/2014/main" id="{7CBE96AE-A33C-A382-4280-519FC8B1B35C}"/>
              </a:ext>
            </a:extLst>
          </p:cNvPr>
          <p:cNvGrpSpPr/>
          <p:nvPr/>
        </p:nvGrpSpPr>
        <p:grpSpPr>
          <a:xfrm>
            <a:off x="336328" y="1971840"/>
            <a:ext cx="3321269" cy="2067098"/>
            <a:chOff x="336328" y="1971840"/>
            <a:chExt cx="3321269" cy="2067098"/>
          </a:xfrm>
        </p:grpSpPr>
        <p:sp>
          <p:nvSpPr>
            <p:cNvPr id="10" name="Ovale 9">
              <a:extLst>
                <a:ext uri="{FF2B5EF4-FFF2-40B4-BE49-F238E27FC236}">
                  <a16:creationId xmlns:a16="http://schemas.microsoft.com/office/drawing/2014/main" id="{92292EC8-8E86-E6D3-BC2B-91FDE0EBDC72}"/>
                </a:ext>
              </a:extLst>
            </p:cNvPr>
            <p:cNvSpPr/>
            <p:nvPr/>
          </p:nvSpPr>
          <p:spPr>
            <a:xfrm>
              <a:off x="1692163" y="3429338"/>
              <a:ext cx="609600" cy="609600"/>
            </a:xfrm>
            <a:prstGeom prst="ellipse">
              <a:avLst/>
            </a:prstGeom>
            <a:ln w="76200">
              <a:solidFill>
                <a:srgbClr val="E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latin typeface="Formula1 Display Regular" panose="02000000000000000000" pitchFamily="2" charset="0"/>
                </a:rPr>
                <a:t>1</a:t>
              </a:r>
            </a:p>
          </p:txBody>
        </p:sp>
        <p:cxnSp>
          <p:nvCxnSpPr>
            <p:cNvPr id="15" name="Connettore 1 14">
              <a:extLst>
                <a:ext uri="{FF2B5EF4-FFF2-40B4-BE49-F238E27FC236}">
                  <a16:creationId xmlns:a16="http://schemas.microsoft.com/office/drawing/2014/main" id="{85A141BF-3714-07A2-D635-E71D5D227D3B}"/>
                </a:ext>
              </a:extLst>
            </p:cNvPr>
            <p:cNvCxnSpPr>
              <a:cxnSpLocks/>
            </p:cNvCxnSpPr>
            <p:nvPr/>
          </p:nvCxnSpPr>
          <p:spPr>
            <a:xfrm>
              <a:off x="1996963" y="2641062"/>
              <a:ext cx="0" cy="788276"/>
            </a:xfrm>
            <a:prstGeom prst="line">
              <a:avLst/>
            </a:prstGeom>
            <a:ln w="76200">
              <a:solidFill>
                <a:srgbClr val="EF0000"/>
              </a:solidFill>
            </a:ln>
          </p:spPr>
          <p:style>
            <a:lnRef idx="2">
              <a:schemeClr val="accent1"/>
            </a:lnRef>
            <a:fillRef idx="0">
              <a:schemeClr val="accent1"/>
            </a:fillRef>
            <a:effectRef idx="1">
              <a:schemeClr val="accent1"/>
            </a:effectRef>
            <a:fontRef idx="minor">
              <a:schemeClr val="tx1"/>
            </a:fontRef>
          </p:style>
        </p:cxnSp>
        <p:sp>
          <p:nvSpPr>
            <p:cNvPr id="19" name="CasellaDiTesto 18">
              <a:extLst>
                <a:ext uri="{FF2B5EF4-FFF2-40B4-BE49-F238E27FC236}">
                  <a16:creationId xmlns:a16="http://schemas.microsoft.com/office/drawing/2014/main" id="{DA761996-2841-748F-5314-66648D511908}"/>
                </a:ext>
              </a:extLst>
            </p:cNvPr>
            <p:cNvSpPr txBox="1"/>
            <p:nvPr/>
          </p:nvSpPr>
          <p:spPr>
            <a:xfrm>
              <a:off x="336328" y="1971840"/>
              <a:ext cx="3321269" cy="669222"/>
            </a:xfrm>
            <a:prstGeom prst="rect">
              <a:avLst/>
            </a:prstGeom>
            <a:noFill/>
          </p:spPr>
          <p:txBody>
            <a:bodyPr wrap="square">
              <a:spAutoFit/>
            </a:bodyPr>
            <a:lstStyle/>
            <a:p>
              <a:pPr algn="ctr">
                <a:lnSpc>
                  <a:spcPct val="110000"/>
                </a:lnSpc>
              </a:pPr>
              <a:r>
                <a:rPr lang="it-IT" sz="1800" dirty="0">
                  <a:effectLst/>
                  <a:latin typeface="Formula1 Display Bold" panose="02000000000000000000" pitchFamily="50" charset="0"/>
                </a:rPr>
                <a:t>Completamente</a:t>
              </a:r>
            </a:p>
            <a:p>
              <a:pPr algn="ctr">
                <a:lnSpc>
                  <a:spcPct val="110000"/>
                </a:lnSpc>
              </a:pPr>
              <a:r>
                <a:rPr lang="it-IT" sz="1800" dirty="0">
                  <a:effectLst/>
                  <a:latin typeface="Formula1 Display Bold" panose="02000000000000000000" pitchFamily="50" charset="0"/>
                </a:rPr>
                <a:t>osservabile</a:t>
              </a:r>
              <a:endParaRPr lang="it-IT" sz="1800" dirty="0">
                <a:latin typeface="Formula1 Display Regular" panose="02000000000000000000" pitchFamily="50" charset="0"/>
              </a:endParaRPr>
            </a:p>
          </p:txBody>
        </p:sp>
      </p:grpSp>
      <p:grpSp>
        <p:nvGrpSpPr>
          <p:cNvPr id="3" name="Gruppo 2">
            <a:extLst>
              <a:ext uri="{FF2B5EF4-FFF2-40B4-BE49-F238E27FC236}">
                <a16:creationId xmlns:a16="http://schemas.microsoft.com/office/drawing/2014/main" id="{124A4D56-6C98-2237-B438-751A7C034F22}"/>
              </a:ext>
            </a:extLst>
          </p:cNvPr>
          <p:cNvGrpSpPr/>
          <p:nvPr/>
        </p:nvGrpSpPr>
        <p:grpSpPr>
          <a:xfrm>
            <a:off x="2017982" y="3429338"/>
            <a:ext cx="3321269" cy="2007033"/>
            <a:chOff x="2017982" y="3429338"/>
            <a:chExt cx="3321269" cy="2007033"/>
          </a:xfrm>
        </p:grpSpPr>
        <p:sp>
          <p:nvSpPr>
            <p:cNvPr id="20" name="Ovale 19">
              <a:extLst>
                <a:ext uri="{FF2B5EF4-FFF2-40B4-BE49-F238E27FC236}">
                  <a16:creationId xmlns:a16="http://schemas.microsoft.com/office/drawing/2014/main" id="{3C3DDEAC-5214-3A46-9BC5-EC8DF9BAF8DB}"/>
                </a:ext>
              </a:extLst>
            </p:cNvPr>
            <p:cNvSpPr/>
            <p:nvPr/>
          </p:nvSpPr>
          <p:spPr>
            <a:xfrm>
              <a:off x="3352798" y="3429338"/>
              <a:ext cx="609600" cy="609600"/>
            </a:xfrm>
            <a:prstGeom prst="ellipse">
              <a:avLst/>
            </a:prstGeom>
            <a:ln w="76200">
              <a:solidFill>
                <a:srgbClr val="E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latin typeface="Formula1 Display Regular" panose="02000000000000000000" pitchFamily="2" charset="0"/>
                </a:rPr>
                <a:t>2</a:t>
              </a:r>
            </a:p>
          </p:txBody>
        </p:sp>
        <p:cxnSp>
          <p:nvCxnSpPr>
            <p:cNvPr id="21" name="Connettore 1 20">
              <a:extLst>
                <a:ext uri="{FF2B5EF4-FFF2-40B4-BE49-F238E27FC236}">
                  <a16:creationId xmlns:a16="http://schemas.microsoft.com/office/drawing/2014/main" id="{A0FC004E-F886-5821-EE98-53983BD3F173}"/>
                </a:ext>
              </a:extLst>
            </p:cNvPr>
            <p:cNvCxnSpPr>
              <a:cxnSpLocks/>
            </p:cNvCxnSpPr>
            <p:nvPr/>
          </p:nvCxnSpPr>
          <p:spPr>
            <a:xfrm>
              <a:off x="3668108" y="4038938"/>
              <a:ext cx="0" cy="788276"/>
            </a:xfrm>
            <a:prstGeom prst="line">
              <a:avLst/>
            </a:prstGeom>
            <a:ln w="76200">
              <a:solidFill>
                <a:srgbClr val="EF0000"/>
              </a:solidFill>
            </a:ln>
          </p:spPr>
          <p:style>
            <a:lnRef idx="2">
              <a:schemeClr val="accent1"/>
            </a:lnRef>
            <a:fillRef idx="0">
              <a:schemeClr val="accent1"/>
            </a:fillRef>
            <a:effectRef idx="1">
              <a:schemeClr val="accent1"/>
            </a:effectRef>
            <a:fontRef idx="minor">
              <a:schemeClr val="tx1"/>
            </a:fontRef>
          </p:style>
        </p:cxnSp>
        <p:sp>
          <p:nvSpPr>
            <p:cNvPr id="25" name="CasellaDiTesto 24">
              <a:extLst>
                <a:ext uri="{FF2B5EF4-FFF2-40B4-BE49-F238E27FC236}">
                  <a16:creationId xmlns:a16="http://schemas.microsoft.com/office/drawing/2014/main" id="{25AA437E-3C48-9ADC-AB6C-5492038D06D1}"/>
                </a:ext>
              </a:extLst>
            </p:cNvPr>
            <p:cNvSpPr txBox="1"/>
            <p:nvPr/>
          </p:nvSpPr>
          <p:spPr>
            <a:xfrm>
              <a:off x="2017982" y="5071848"/>
              <a:ext cx="3321269" cy="364523"/>
            </a:xfrm>
            <a:prstGeom prst="rect">
              <a:avLst/>
            </a:prstGeom>
            <a:noFill/>
          </p:spPr>
          <p:txBody>
            <a:bodyPr wrap="square">
              <a:spAutoFit/>
            </a:bodyPr>
            <a:lstStyle/>
            <a:p>
              <a:pPr algn="ctr">
                <a:lnSpc>
                  <a:spcPct val="110000"/>
                </a:lnSpc>
              </a:pPr>
              <a:r>
                <a:rPr lang="it-IT" sz="1800" dirty="0">
                  <a:effectLst/>
                  <a:latin typeface="Formula1 Display Bold" panose="02000000000000000000" pitchFamily="50" charset="0"/>
                </a:rPr>
                <a:t>Deterministico</a:t>
              </a:r>
              <a:endParaRPr lang="it-IT" sz="1800" dirty="0">
                <a:latin typeface="Formula1 Display Regular" panose="02000000000000000000" pitchFamily="50" charset="0"/>
              </a:endParaRPr>
            </a:p>
          </p:txBody>
        </p:sp>
      </p:grpSp>
      <p:grpSp>
        <p:nvGrpSpPr>
          <p:cNvPr id="4" name="Gruppo 3">
            <a:extLst>
              <a:ext uri="{FF2B5EF4-FFF2-40B4-BE49-F238E27FC236}">
                <a16:creationId xmlns:a16="http://schemas.microsoft.com/office/drawing/2014/main" id="{D87C0A52-3B02-F0A2-838F-23883B901D36}"/>
              </a:ext>
            </a:extLst>
          </p:cNvPr>
          <p:cNvGrpSpPr/>
          <p:nvPr/>
        </p:nvGrpSpPr>
        <p:grpSpPr>
          <a:xfrm>
            <a:off x="3678617" y="2118364"/>
            <a:ext cx="3321269" cy="1920574"/>
            <a:chOff x="3678617" y="2118364"/>
            <a:chExt cx="3321269" cy="1920574"/>
          </a:xfrm>
        </p:grpSpPr>
        <p:sp>
          <p:nvSpPr>
            <p:cNvPr id="26" name="Ovale 25">
              <a:extLst>
                <a:ext uri="{FF2B5EF4-FFF2-40B4-BE49-F238E27FC236}">
                  <a16:creationId xmlns:a16="http://schemas.microsoft.com/office/drawing/2014/main" id="{58309348-E207-C26B-B70B-938F7A432D26}"/>
                </a:ext>
              </a:extLst>
            </p:cNvPr>
            <p:cNvSpPr/>
            <p:nvPr/>
          </p:nvSpPr>
          <p:spPr>
            <a:xfrm>
              <a:off x="5013432" y="3429338"/>
              <a:ext cx="609600" cy="609600"/>
            </a:xfrm>
            <a:prstGeom prst="ellipse">
              <a:avLst/>
            </a:prstGeom>
            <a:ln w="76200">
              <a:solidFill>
                <a:srgbClr val="E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latin typeface="Formula1 Display Regular" panose="02000000000000000000" pitchFamily="2" charset="0"/>
                </a:rPr>
                <a:t>3</a:t>
              </a:r>
            </a:p>
          </p:txBody>
        </p:sp>
        <p:cxnSp>
          <p:nvCxnSpPr>
            <p:cNvPr id="27" name="Connettore 1 26">
              <a:extLst>
                <a:ext uri="{FF2B5EF4-FFF2-40B4-BE49-F238E27FC236}">
                  <a16:creationId xmlns:a16="http://schemas.microsoft.com/office/drawing/2014/main" id="{8DABAEAB-50FA-84CA-A08E-E136A2C2AABE}"/>
                </a:ext>
              </a:extLst>
            </p:cNvPr>
            <p:cNvCxnSpPr>
              <a:cxnSpLocks/>
            </p:cNvCxnSpPr>
            <p:nvPr/>
          </p:nvCxnSpPr>
          <p:spPr>
            <a:xfrm>
              <a:off x="5318232" y="2641062"/>
              <a:ext cx="0" cy="788276"/>
            </a:xfrm>
            <a:prstGeom prst="line">
              <a:avLst/>
            </a:prstGeom>
            <a:ln w="76200">
              <a:solidFill>
                <a:srgbClr val="EF0000"/>
              </a:solidFill>
            </a:ln>
          </p:spPr>
          <p:style>
            <a:lnRef idx="2">
              <a:schemeClr val="accent1"/>
            </a:lnRef>
            <a:fillRef idx="0">
              <a:schemeClr val="accent1"/>
            </a:fillRef>
            <a:effectRef idx="1">
              <a:schemeClr val="accent1"/>
            </a:effectRef>
            <a:fontRef idx="minor">
              <a:schemeClr val="tx1"/>
            </a:fontRef>
          </p:style>
        </p:cxnSp>
        <p:sp>
          <p:nvSpPr>
            <p:cNvPr id="28" name="CasellaDiTesto 27">
              <a:extLst>
                <a:ext uri="{FF2B5EF4-FFF2-40B4-BE49-F238E27FC236}">
                  <a16:creationId xmlns:a16="http://schemas.microsoft.com/office/drawing/2014/main" id="{F4C39963-8CDA-8274-2CFB-56B588879F7A}"/>
                </a:ext>
              </a:extLst>
            </p:cNvPr>
            <p:cNvSpPr txBox="1"/>
            <p:nvPr/>
          </p:nvSpPr>
          <p:spPr>
            <a:xfrm>
              <a:off x="3678617" y="2118364"/>
              <a:ext cx="3321269" cy="364523"/>
            </a:xfrm>
            <a:prstGeom prst="rect">
              <a:avLst/>
            </a:prstGeom>
            <a:noFill/>
          </p:spPr>
          <p:txBody>
            <a:bodyPr wrap="square">
              <a:spAutoFit/>
            </a:bodyPr>
            <a:lstStyle/>
            <a:p>
              <a:pPr algn="ctr">
                <a:lnSpc>
                  <a:spcPct val="110000"/>
                </a:lnSpc>
              </a:pPr>
              <a:r>
                <a:rPr lang="it-IT" sz="1800" dirty="0">
                  <a:effectLst/>
                  <a:latin typeface="Formula1 Display Bold" panose="02000000000000000000" pitchFamily="50" charset="0"/>
                </a:rPr>
                <a:t>Episodico</a:t>
              </a:r>
              <a:endParaRPr lang="it-IT" sz="1800" dirty="0">
                <a:latin typeface="Formula1 Display Regular" panose="02000000000000000000" pitchFamily="50" charset="0"/>
              </a:endParaRPr>
            </a:p>
          </p:txBody>
        </p:sp>
      </p:grpSp>
      <p:grpSp>
        <p:nvGrpSpPr>
          <p:cNvPr id="5" name="Gruppo 4">
            <a:extLst>
              <a:ext uri="{FF2B5EF4-FFF2-40B4-BE49-F238E27FC236}">
                <a16:creationId xmlns:a16="http://schemas.microsoft.com/office/drawing/2014/main" id="{C2AEF4AA-482D-8DAD-2EFA-7F06D14CAE32}"/>
              </a:ext>
            </a:extLst>
          </p:cNvPr>
          <p:cNvGrpSpPr/>
          <p:nvPr/>
        </p:nvGrpSpPr>
        <p:grpSpPr>
          <a:xfrm>
            <a:off x="5339251" y="3429338"/>
            <a:ext cx="3321269" cy="2007476"/>
            <a:chOff x="5339251" y="3429338"/>
            <a:chExt cx="3321269" cy="2007476"/>
          </a:xfrm>
        </p:grpSpPr>
        <p:sp>
          <p:nvSpPr>
            <p:cNvPr id="29" name="Ovale 28">
              <a:extLst>
                <a:ext uri="{FF2B5EF4-FFF2-40B4-BE49-F238E27FC236}">
                  <a16:creationId xmlns:a16="http://schemas.microsoft.com/office/drawing/2014/main" id="{972E573F-735A-4F85-9AFA-402CC5E5D2D1}"/>
                </a:ext>
              </a:extLst>
            </p:cNvPr>
            <p:cNvSpPr/>
            <p:nvPr/>
          </p:nvSpPr>
          <p:spPr>
            <a:xfrm>
              <a:off x="6674066" y="3429338"/>
              <a:ext cx="609600" cy="609600"/>
            </a:xfrm>
            <a:prstGeom prst="ellipse">
              <a:avLst/>
            </a:prstGeom>
            <a:ln w="76200">
              <a:solidFill>
                <a:srgbClr val="E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latin typeface="Formula1 Display Regular" panose="02000000000000000000" pitchFamily="2" charset="0"/>
                </a:rPr>
                <a:t>4</a:t>
              </a:r>
            </a:p>
          </p:txBody>
        </p:sp>
        <p:cxnSp>
          <p:nvCxnSpPr>
            <p:cNvPr id="30" name="Connettore 1 29">
              <a:extLst>
                <a:ext uri="{FF2B5EF4-FFF2-40B4-BE49-F238E27FC236}">
                  <a16:creationId xmlns:a16="http://schemas.microsoft.com/office/drawing/2014/main" id="{9F1DDC97-3CA5-7B7D-3127-D2A1740E9E64}"/>
                </a:ext>
              </a:extLst>
            </p:cNvPr>
            <p:cNvCxnSpPr>
              <a:cxnSpLocks/>
            </p:cNvCxnSpPr>
            <p:nvPr/>
          </p:nvCxnSpPr>
          <p:spPr>
            <a:xfrm>
              <a:off x="6989376" y="4038938"/>
              <a:ext cx="0" cy="788276"/>
            </a:xfrm>
            <a:prstGeom prst="line">
              <a:avLst/>
            </a:prstGeom>
            <a:ln w="76200">
              <a:solidFill>
                <a:srgbClr val="EF0000"/>
              </a:solidFill>
            </a:ln>
          </p:spPr>
          <p:style>
            <a:lnRef idx="2">
              <a:schemeClr val="accent1"/>
            </a:lnRef>
            <a:fillRef idx="0">
              <a:schemeClr val="accent1"/>
            </a:fillRef>
            <a:effectRef idx="1">
              <a:schemeClr val="accent1"/>
            </a:effectRef>
            <a:fontRef idx="minor">
              <a:schemeClr val="tx1"/>
            </a:fontRef>
          </p:style>
        </p:cxnSp>
        <p:sp>
          <p:nvSpPr>
            <p:cNvPr id="31" name="CasellaDiTesto 30">
              <a:extLst>
                <a:ext uri="{FF2B5EF4-FFF2-40B4-BE49-F238E27FC236}">
                  <a16:creationId xmlns:a16="http://schemas.microsoft.com/office/drawing/2014/main" id="{F8ABB543-3A40-A61E-B627-28278EAB2B1D}"/>
                </a:ext>
              </a:extLst>
            </p:cNvPr>
            <p:cNvSpPr txBox="1"/>
            <p:nvPr/>
          </p:nvSpPr>
          <p:spPr>
            <a:xfrm>
              <a:off x="5339251" y="5072291"/>
              <a:ext cx="3321269" cy="364523"/>
            </a:xfrm>
            <a:prstGeom prst="rect">
              <a:avLst/>
            </a:prstGeom>
            <a:noFill/>
          </p:spPr>
          <p:txBody>
            <a:bodyPr wrap="square">
              <a:spAutoFit/>
            </a:bodyPr>
            <a:lstStyle/>
            <a:p>
              <a:pPr algn="ctr">
                <a:lnSpc>
                  <a:spcPct val="110000"/>
                </a:lnSpc>
              </a:pPr>
              <a:r>
                <a:rPr lang="it-IT" dirty="0">
                  <a:latin typeface="Formula1 Display Bold" panose="02000000000000000000" pitchFamily="50" charset="0"/>
                </a:rPr>
                <a:t>Statico</a:t>
              </a:r>
              <a:endParaRPr lang="it-IT" sz="1800" dirty="0">
                <a:latin typeface="Formula1 Display Regular" panose="02000000000000000000" pitchFamily="50" charset="0"/>
              </a:endParaRPr>
            </a:p>
          </p:txBody>
        </p:sp>
      </p:grpSp>
      <p:grpSp>
        <p:nvGrpSpPr>
          <p:cNvPr id="7" name="Gruppo 6">
            <a:extLst>
              <a:ext uri="{FF2B5EF4-FFF2-40B4-BE49-F238E27FC236}">
                <a16:creationId xmlns:a16="http://schemas.microsoft.com/office/drawing/2014/main" id="{F76A551C-9058-5558-5801-E48BA364D203}"/>
              </a:ext>
            </a:extLst>
          </p:cNvPr>
          <p:cNvGrpSpPr/>
          <p:nvPr/>
        </p:nvGrpSpPr>
        <p:grpSpPr>
          <a:xfrm>
            <a:off x="6978865" y="2118364"/>
            <a:ext cx="3321269" cy="1920574"/>
            <a:chOff x="6978865" y="2118364"/>
            <a:chExt cx="3321269" cy="1920574"/>
          </a:xfrm>
        </p:grpSpPr>
        <p:sp>
          <p:nvSpPr>
            <p:cNvPr id="32" name="Ovale 31">
              <a:extLst>
                <a:ext uri="{FF2B5EF4-FFF2-40B4-BE49-F238E27FC236}">
                  <a16:creationId xmlns:a16="http://schemas.microsoft.com/office/drawing/2014/main" id="{10C020B2-9658-D4C6-3E9C-0EAE73D19083}"/>
                </a:ext>
              </a:extLst>
            </p:cNvPr>
            <p:cNvSpPr/>
            <p:nvPr/>
          </p:nvSpPr>
          <p:spPr>
            <a:xfrm>
              <a:off x="8313680" y="3429338"/>
              <a:ext cx="609600" cy="609600"/>
            </a:xfrm>
            <a:prstGeom prst="ellipse">
              <a:avLst/>
            </a:prstGeom>
            <a:ln w="76200">
              <a:solidFill>
                <a:srgbClr val="E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latin typeface="Formula1 Display Regular" panose="02000000000000000000" pitchFamily="2" charset="0"/>
                </a:rPr>
                <a:t>5</a:t>
              </a:r>
            </a:p>
          </p:txBody>
        </p:sp>
        <p:cxnSp>
          <p:nvCxnSpPr>
            <p:cNvPr id="33" name="Connettore 1 32">
              <a:extLst>
                <a:ext uri="{FF2B5EF4-FFF2-40B4-BE49-F238E27FC236}">
                  <a16:creationId xmlns:a16="http://schemas.microsoft.com/office/drawing/2014/main" id="{98BA15D0-60E9-4966-DC1E-DCBA07178386}"/>
                </a:ext>
              </a:extLst>
            </p:cNvPr>
            <p:cNvCxnSpPr>
              <a:cxnSpLocks/>
            </p:cNvCxnSpPr>
            <p:nvPr/>
          </p:nvCxnSpPr>
          <p:spPr>
            <a:xfrm>
              <a:off x="8618480" y="2641062"/>
              <a:ext cx="0" cy="788276"/>
            </a:xfrm>
            <a:prstGeom prst="line">
              <a:avLst/>
            </a:prstGeom>
            <a:ln w="76200">
              <a:solidFill>
                <a:srgbClr val="EF0000"/>
              </a:solidFill>
            </a:ln>
          </p:spPr>
          <p:style>
            <a:lnRef idx="2">
              <a:schemeClr val="accent1"/>
            </a:lnRef>
            <a:fillRef idx="0">
              <a:schemeClr val="accent1"/>
            </a:fillRef>
            <a:effectRef idx="1">
              <a:schemeClr val="accent1"/>
            </a:effectRef>
            <a:fontRef idx="minor">
              <a:schemeClr val="tx1"/>
            </a:fontRef>
          </p:style>
        </p:cxnSp>
        <p:sp>
          <p:nvSpPr>
            <p:cNvPr id="34" name="CasellaDiTesto 33">
              <a:extLst>
                <a:ext uri="{FF2B5EF4-FFF2-40B4-BE49-F238E27FC236}">
                  <a16:creationId xmlns:a16="http://schemas.microsoft.com/office/drawing/2014/main" id="{8DAED4AD-FB8C-4155-7ADD-2DC619170D9C}"/>
                </a:ext>
              </a:extLst>
            </p:cNvPr>
            <p:cNvSpPr txBox="1"/>
            <p:nvPr/>
          </p:nvSpPr>
          <p:spPr>
            <a:xfrm>
              <a:off x="6978865" y="2118364"/>
              <a:ext cx="3321269" cy="364523"/>
            </a:xfrm>
            <a:prstGeom prst="rect">
              <a:avLst/>
            </a:prstGeom>
            <a:noFill/>
          </p:spPr>
          <p:txBody>
            <a:bodyPr wrap="square">
              <a:spAutoFit/>
            </a:bodyPr>
            <a:lstStyle/>
            <a:p>
              <a:pPr algn="ctr">
                <a:lnSpc>
                  <a:spcPct val="110000"/>
                </a:lnSpc>
              </a:pPr>
              <a:r>
                <a:rPr lang="it-IT" sz="1800" dirty="0">
                  <a:effectLst/>
                  <a:latin typeface="Formula1 Display Bold" panose="02000000000000000000" pitchFamily="50" charset="0"/>
                </a:rPr>
                <a:t>Discreto</a:t>
              </a:r>
              <a:endParaRPr lang="it-IT" sz="1800" dirty="0">
                <a:latin typeface="Formula1 Display Regular" panose="02000000000000000000" pitchFamily="50" charset="0"/>
              </a:endParaRPr>
            </a:p>
          </p:txBody>
        </p:sp>
      </p:grpSp>
      <p:sp>
        <p:nvSpPr>
          <p:cNvPr id="35" name="Ovale 34">
            <a:extLst>
              <a:ext uri="{FF2B5EF4-FFF2-40B4-BE49-F238E27FC236}">
                <a16:creationId xmlns:a16="http://schemas.microsoft.com/office/drawing/2014/main" id="{76AA8520-1F34-6E51-F0DB-13BFE9F61DD9}"/>
              </a:ext>
            </a:extLst>
          </p:cNvPr>
          <p:cNvSpPr/>
          <p:nvPr/>
        </p:nvSpPr>
        <p:spPr>
          <a:xfrm>
            <a:off x="9974314" y="3429338"/>
            <a:ext cx="609600" cy="609600"/>
          </a:xfrm>
          <a:prstGeom prst="ellipse">
            <a:avLst/>
          </a:prstGeom>
          <a:ln w="76200">
            <a:solidFill>
              <a:srgbClr val="E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latin typeface="Formula1 Display Regular" panose="02000000000000000000" pitchFamily="2" charset="0"/>
                <a:cs typeface="David" panose="020E0502060401010101" pitchFamily="34" charset="-79"/>
              </a:rPr>
              <a:t>6</a:t>
            </a:r>
          </a:p>
        </p:txBody>
      </p:sp>
      <p:cxnSp>
        <p:nvCxnSpPr>
          <p:cNvPr id="36" name="Connettore 1 35">
            <a:extLst>
              <a:ext uri="{FF2B5EF4-FFF2-40B4-BE49-F238E27FC236}">
                <a16:creationId xmlns:a16="http://schemas.microsoft.com/office/drawing/2014/main" id="{39C7FB2C-AA09-06E6-DE1D-81BE7C32B0FD}"/>
              </a:ext>
            </a:extLst>
          </p:cNvPr>
          <p:cNvCxnSpPr>
            <a:cxnSpLocks/>
          </p:cNvCxnSpPr>
          <p:nvPr/>
        </p:nvCxnSpPr>
        <p:spPr>
          <a:xfrm>
            <a:off x="10289624" y="4038938"/>
            <a:ext cx="0" cy="788276"/>
          </a:xfrm>
          <a:prstGeom prst="line">
            <a:avLst/>
          </a:prstGeom>
          <a:ln w="76200">
            <a:solidFill>
              <a:srgbClr val="EF0000"/>
            </a:solidFill>
          </a:ln>
        </p:spPr>
        <p:style>
          <a:lnRef idx="2">
            <a:schemeClr val="accent1"/>
          </a:lnRef>
          <a:fillRef idx="0">
            <a:schemeClr val="accent1"/>
          </a:fillRef>
          <a:effectRef idx="1">
            <a:schemeClr val="accent1"/>
          </a:effectRef>
          <a:fontRef idx="minor">
            <a:schemeClr val="tx1"/>
          </a:fontRef>
        </p:style>
      </p:cxnSp>
      <p:sp>
        <p:nvSpPr>
          <p:cNvPr id="37" name="CasellaDiTesto 36">
            <a:extLst>
              <a:ext uri="{FF2B5EF4-FFF2-40B4-BE49-F238E27FC236}">
                <a16:creationId xmlns:a16="http://schemas.microsoft.com/office/drawing/2014/main" id="{A7071422-FEDE-0C8E-D9D5-362D1CDECC04}"/>
              </a:ext>
            </a:extLst>
          </p:cNvPr>
          <p:cNvSpPr txBox="1"/>
          <p:nvPr/>
        </p:nvSpPr>
        <p:spPr>
          <a:xfrm>
            <a:off x="8639499" y="4919499"/>
            <a:ext cx="3321269" cy="669222"/>
          </a:xfrm>
          <a:prstGeom prst="rect">
            <a:avLst/>
          </a:prstGeom>
          <a:noFill/>
        </p:spPr>
        <p:txBody>
          <a:bodyPr wrap="square">
            <a:spAutoFit/>
          </a:bodyPr>
          <a:lstStyle/>
          <a:p>
            <a:pPr algn="ctr">
              <a:lnSpc>
                <a:spcPct val="110000"/>
              </a:lnSpc>
            </a:pPr>
            <a:r>
              <a:rPr lang="it-IT" dirty="0">
                <a:latin typeface="Formula1 Display Bold" panose="02000000000000000000" pitchFamily="50" charset="0"/>
              </a:rPr>
              <a:t>Singolo</a:t>
            </a:r>
          </a:p>
          <a:p>
            <a:pPr algn="ctr">
              <a:lnSpc>
                <a:spcPct val="110000"/>
              </a:lnSpc>
            </a:pPr>
            <a:r>
              <a:rPr lang="it-IT" sz="1800" dirty="0">
                <a:latin typeface="Formula1 Display Bold" panose="02000000000000000000" pitchFamily="50" charset="0"/>
              </a:rPr>
              <a:t>agente</a:t>
            </a:r>
            <a:endParaRPr lang="it-IT" sz="1800" dirty="0">
              <a:latin typeface="Formula1 Display Regular" panose="02000000000000000000" pitchFamily="50" charset="0"/>
            </a:endParaRPr>
          </a:p>
        </p:txBody>
      </p:sp>
      <p:pic>
        <p:nvPicPr>
          <p:cNvPr id="8" name="Immagine 7">
            <a:extLst>
              <a:ext uri="{FF2B5EF4-FFF2-40B4-BE49-F238E27FC236}">
                <a16:creationId xmlns:a16="http://schemas.microsoft.com/office/drawing/2014/main" id="{2F0BECB4-E80F-B37A-CDFE-49FFFF8FE1D7}"/>
              </a:ext>
            </a:extLst>
          </p:cNvPr>
          <p:cNvPicPr>
            <a:picLocks noChangeAspect="1"/>
          </p:cNvPicPr>
          <p:nvPr/>
        </p:nvPicPr>
        <p:blipFill>
          <a:blip r:embed="rId3"/>
          <a:stretch>
            <a:fillRect/>
          </a:stretch>
        </p:blipFill>
        <p:spPr>
          <a:xfrm>
            <a:off x="119743" y="4919499"/>
            <a:ext cx="1285923" cy="1970816"/>
          </a:xfrm>
          <a:prstGeom prst="rect">
            <a:avLst/>
          </a:prstGeom>
        </p:spPr>
      </p:pic>
    </p:spTree>
    <p:extLst>
      <p:ext uri="{BB962C8B-B14F-4D97-AF65-F5344CB8AC3E}">
        <p14:creationId xmlns:p14="http://schemas.microsoft.com/office/powerpoint/2010/main" val="140750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20E90FF-B0B6-54B3-0422-AF1C718E8F9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FB4CB6F-4A42-6795-2D87-02ADC97E90B2}"/>
              </a:ext>
            </a:extLst>
          </p:cNvPr>
          <p:cNvSpPr>
            <a:spLocks noGrp="1"/>
          </p:cNvSpPr>
          <p:nvPr>
            <p:ph type="title"/>
          </p:nvPr>
        </p:nvSpPr>
        <p:spPr>
          <a:xfrm>
            <a:off x="844550" y="2002631"/>
            <a:ext cx="10515600" cy="2852737"/>
          </a:xfrm>
        </p:spPr>
        <p:txBody>
          <a:bodyPr anchor="ctr"/>
          <a:lstStyle/>
          <a:p>
            <a:pPr algn="ctr"/>
            <a:r>
              <a:rPr lang="it-IT" dirty="0">
                <a:solidFill>
                  <a:schemeClr val="bg1"/>
                </a:solidFill>
                <a:latin typeface="Formula1 Display Bold" panose="02000000000000000000" pitchFamily="50" charset="0"/>
              </a:rPr>
              <a:t>Data </a:t>
            </a:r>
            <a:r>
              <a:rPr lang="it-IT" dirty="0" err="1">
                <a:solidFill>
                  <a:schemeClr val="bg1"/>
                </a:solidFill>
                <a:latin typeface="Formula1 Display Bold" panose="02000000000000000000" pitchFamily="50" charset="0"/>
              </a:rPr>
              <a:t>Undestanding</a:t>
            </a:r>
            <a:r>
              <a:rPr lang="it-IT" dirty="0">
                <a:solidFill>
                  <a:schemeClr val="bg1"/>
                </a:solidFill>
                <a:latin typeface="Formula1 Display Bold" panose="02000000000000000000" pitchFamily="50" charset="0"/>
              </a:rPr>
              <a:t> </a:t>
            </a:r>
            <a:br>
              <a:rPr lang="it-IT" dirty="0">
                <a:solidFill>
                  <a:schemeClr val="bg1"/>
                </a:solidFill>
                <a:latin typeface="Formula1 Display Bold" panose="02000000000000000000" pitchFamily="50" charset="0"/>
              </a:rPr>
            </a:br>
            <a:r>
              <a:rPr lang="it-IT" dirty="0">
                <a:solidFill>
                  <a:schemeClr val="bg1"/>
                </a:solidFill>
                <a:latin typeface="Formula1 Display Bold" panose="02000000000000000000" pitchFamily="50" charset="0"/>
              </a:rPr>
              <a:t>&amp;</a:t>
            </a:r>
            <a:br>
              <a:rPr lang="it-IT" dirty="0">
                <a:solidFill>
                  <a:schemeClr val="bg1"/>
                </a:solidFill>
                <a:latin typeface="Formula1 Display Bold" panose="02000000000000000000" pitchFamily="50" charset="0"/>
              </a:rPr>
            </a:br>
            <a:r>
              <a:rPr lang="it-IT" dirty="0">
                <a:solidFill>
                  <a:schemeClr val="bg1"/>
                </a:solidFill>
                <a:latin typeface="Formula1 Display Bold" panose="02000000000000000000" pitchFamily="50" charset="0"/>
              </a:rPr>
              <a:t>Data Preparation</a:t>
            </a:r>
          </a:p>
        </p:txBody>
      </p:sp>
      <p:sp>
        <p:nvSpPr>
          <p:cNvPr id="3" name="Segnaposto testo 2">
            <a:extLst>
              <a:ext uri="{FF2B5EF4-FFF2-40B4-BE49-F238E27FC236}">
                <a16:creationId xmlns:a16="http://schemas.microsoft.com/office/drawing/2014/main" id="{B55F8A5E-0C2A-E1B8-071F-197F08A467AC}"/>
              </a:ext>
            </a:extLst>
          </p:cNvPr>
          <p:cNvSpPr>
            <a:spLocks noGrp="1"/>
          </p:cNvSpPr>
          <p:nvPr>
            <p:ph type="body" idx="1"/>
          </p:nvPr>
        </p:nvSpPr>
        <p:spPr>
          <a:xfrm>
            <a:off x="2119696" y="4855368"/>
            <a:ext cx="7965308" cy="1500187"/>
          </a:xfrm>
        </p:spPr>
        <p:txBody>
          <a:bodyPr anchor="ctr">
            <a:normAutofit lnSpcReduction="10000"/>
          </a:bodyPr>
          <a:lstStyle/>
          <a:p>
            <a:pPr algn="ctr"/>
            <a:r>
              <a:rPr lang="it-IT" sz="2000" dirty="0">
                <a:solidFill>
                  <a:schemeClr val="bg1"/>
                </a:solidFill>
                <a:latin typeface="Formula1 Display Regular" panose="02000000000000000000" pitchFamily="50" charset="0"/>
              </a:rPr>
              <a:t>Dataset</a:t>
            </a:r>
          </a:p>
          <a:p>
            <a:pPr algn="ctr"/>
            <a:r>
              <a:rPr lang="it-IT" sz="2000" dirty="0">
                <a:solidFill>
                  <a:schemeClr val="bg1"/>
                </a:solidFill>
                <a:latin typeface="Formula1 Display Regular" panose="02000000000000000000" pitchFamily="50" charset="0"/>
              </a:rPr>
              <a:t>Data </a:t>
            </a:r>
            <a:r>
              <a:rPr lang="it-IT" sz="2000" dirty="0" err="1">
                <a:solidFill>
                  <a:schemeClr val="bg1"/>
                </a:solidFill>
                <a:latin typeface="Formula1 Display Regular" panose="02000000000000000000" pitchFamily="50" charset="0"/>
              </a:rPr>
              <a:t>cleaning</a:t>
            </a:r>
            <a:endParaRPr lang="it-IT" sz="2000" dirty="0">
              <a:solidFill>
                <a:schemeClr val="bg1"/>
              </a:solidFill>
              <a:latin typeface="Formula1 Display Regular" panose="02000000000000000000" pitchFamily="50" charset="0"/>
            </a:endParaRPr>
          </a:p>
          <a:p>
            <a:pPr algn="ctr"/>
            <a:r>
              <a:rPr lang="it-IT" sz="2000" dirty="0">
                <a:solidFill>
                  <a:schemeClr val="bg1"/>
                </a:solidFill>
                <a:latin typeface="Formula1 Display Regular" panose="02000000000000000000" pitchFamily="50" charset="0"/>
              </a:rPr>
              <a:t>Data balancing</a:t>
            </a:r>
          </a:p>
          <a:p>
            <a:pPr algn="ctr"/>
            <a:r>
              <a:rPr lang="it-IT" sz="2000" dirty="0">
                <a:solidFill>
                  <a:schemeClr val="bg1"/>
                </a:solidFill>
                <a:latin typeface="Formula1 Display Regular" panose="02000000000000000000" pitchFamily="50" charset="0"/>
              </a:rPr>
              <a:t>Meteo</a:t>
            </a:r>
          </a:p>
        </p:txBody>
      </p:sp>
    </p:spTree>
    <p:extLst>
      <p:ext uri="{BB962C8B-B14F-4D97-AF65-F5344CB8AC3E}">
        <p14:creationId xmlns:p14="http://schemas.microsoft.com/office/powerpoint/2010/main" val="392954096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D717B606-36C0-4F77-E4AD-91D919719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731" y="220607"/>
            <a:ext cx="1156138" cy="289035"/>
          </a:xfrm>
          <a:prstGeom prst="rect">
            <a:avLst/>
          </a:prstGeom>
          <a:noFill/>
          <a:extLst>
            <a:ext uri="{909E8E84-426E-40DD-AFC4-6F175D3DCCD1}">
              <a14:hiddenFill xmlns:a14="http://schemas.microsoft.com/office/drawing/2010/main">
                <a:solidFill>
                  <a:srgbClr val="FFFFFF"/>
                </a:solidFill>
              </a14:hiddenFill>
            </a:ext>
          </a:extLst>
        </p:spPr>
      </p:pic>
      <p:sp>
        <p:nvSpPr>
          <p:cNvPr id="14" name="Titolo 1">
            <a:extLst>
              <a:ext uri="{FF2B5EF4-FFF2-40B4-BE49-F238E27FC236}">
                <a16:creationId xmlns:a16="http://schemas.microsoft.com/office/drawing/2014/main" id="{EFC20942-9920-AF7C-B18F-8E737C292BC2}"/>
              </a:ext>
            </a:extLst>
          </p:cNvPr>
          <p:cNvSpPr>
            <a:spLocks noGrp="1"/>
          </p:cNvSpPr>
          <p:nvPr>
            <p:ph type="title"/>
          </p:nvPr>
        </p:nvSpPr>
        <p:spPr>
          <a:xfrm>
            <a:off x="838200" y="365125"/>
            <a:ext cx="10515600" cy="1325563"/>
          </a:xfrm>
        </p:spPr>
        <p:txBody>
          <a:bodyPr/>
          <a:lstStyle/>
          <a:p>
            <a:pPr algn="ctr"/>
            <a:r>
              <a:rPr lang="it-IT" dirty="0">
                <a:solidFill>
                  <a:srgbClr val="EF0000"/>
                </a:solidFill>
                <a:latin typeface="Formula1 Display Regular" panose="02000000000000000000" pitchFamily="50" charset="0"/>
              </a:rPr>
              <a:t>Dataset</a:t>
            </a:r>
          </a:p>
        </p:txBody>
      </p:sp>
      <p:sp>
        <p:nvSpPr>
          <p:cNvPr id="2" name="Segnaposto contenuto 2">
            <a:extLst>
              <a:ext uri="{FF2B5EF4-FFF2-40B4-BE49-F238E27FC236}">
                <a16:creationId xmlns:a16="http://schemas.microsoft.com/office/drawing/2014/main" id="{8D83F625-0458-5FC9-B5EB-EAB62E78A6F1}"/>
              </a:ext>
            </a:extLst>
          </p:cNvPr>
          <p:cNvSpPr>
            <a:spLocks noGrp="1"/>
          </p:cNvSpPr>
          <p:nvPr>
            <p:ph idx="1"/>
          </p:nvPr>
        </p:nvSpPr>
        <p:spPr>
          <a:xfrm>
            <a:off x="838200" y="1825625"/>
            <a:ext cx="10515600" cy="3138261"/>
          </a:xfrm>
        </p:spPr>
        <p:txBody>
          <a:bodyPr anchor="ctr">
            <a:normAutofit/>
          </a:bodyPr>
          <a:lstStyle/>
          <a:p>
            <a:pPr marL="0" indent="0" algn="just">
              <a:lnSpc>
                <a:spcPct val="100000"/>
              </a:lnSpc>
              <a:buNone/>
            </a:pPr>
            <a:r>
              <a:rPr lang="it-IT" sz="2800" dirty="0">
                <a:latin typeface="Formula1 Display Regular" panose="02000000000000000000" pitchFamily="50" charset="0"/>
              </a:rPr>
              <a:t>Il dataset utilizzato per il training del modello è disponibile sulla piattaforma Kaggle.</a:t>
            </a:r>
          </a:p>
          <a:p>
            <a:pPr marL="0" indent="0" algn="just">
              <a:lnSpc>
                <a:spcPct val="100000"/>
              </a:lnSpc>
              <a:buNone/>
            </a:pPr>
            <a:r>
              <a:rPr lang="it-IT" sz="2800" dirty="0">
                <a:latin typeface="Formula1 Display Regular" panose="02000000000000000000" pitchFamily="50" charset="0"/>
              </a:rPr>
              <a:t>In questa pagina sono disponibili diversi datasets, ognuno rappresentante informazioni specifiche, come ad esempio: risultati, dati sui piloti, gare, qualifiche, costruttori  e circuiti.</a:t>
            </a:r>
          </a:p>
        </p:txBody>
      </p:sp>
      <p:pic>
        <p:nvPicPr>
          <p:cNvPr id="2050" name="Picture 2">
            <a:extLst>
              <a:ext uri="{FF2B5EF4-FFF2-40B4-BE49-F238E27FC236}">
                <a16:creationId xmlns:a16="http://schemas.microsoft.com/office/drawing/2014/main" id="{034850DC-B25D-685C-68ED-39754DB38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6309" y="5263178"/>
            <a:ext cx="2219381" cy="85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49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985</TotalTime>
  <Words>717</Words>
  <Application>Microsoft Office PowerPoint</Application>
  <PresentationFormat>Widescreen</PresentationFormat>
  <Paragraphs>154</Paragraphs>
  <Slides>28</Slides>
  <Notes>0</Notes>
  <HiddenSlides>0</HiddenSlides>
  <MMClips>1</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28</vt:i4>
      </vt:variant>
    </vt:vector>
  </HeadingPairs>
  <TitlesOfParts>
    <vt:vector size="34" baseType="lpstr">
      <vt:lpstr>Aptos</vt:lpstr>
      <vt:lpstr>Aptos Display</vt:lpstr>
      <vt:lpstr>Arial</vt:lpstr>
      <vt:lpstr>Formula1 Display Bold</vt:lpstr>
      <vt:lpstr>Formula1 Display Regular</vt:lpstr>
      <vt:lpstr>Tema di Office</vt:lpstr>
      <vt:lpstr>F1 Predictor</vt:lpstr>
      <vt:lpstr>Cos’è F1 Predictor?</vt:lpstr>
      <vt:lpstr>Quali sono i parametri?</vt:lpstr>
      <vt:lpstr>Panoramica Generale</vt:lpstr>
      <vt:lpstr>Contesto</vt:lpstr>
      <vt:lpstr>Specifica PEAS</vt:lpstr>
      <vt:lpstr>Proprietà dell’ambiente</vt:lpstr>
      <vt:lpstr>Data Undestanding  &amp; Data Preparation</vt:lpstr>
      <vt:lpstr>Dataset</vt:lpstr>
      <vt:lpstr>Dataset</vt:lpstr>
      <vt:lpstr>Dataset</vt:lpstr>
      <vt:lpstr>Meteo</vt:lpstr>
      <vt:lpstr>Data cleaning</vt:lpstr>
      <vt:lpstr>Data balancing</vt:lpstr>
      <vt:lpstr>Mmmh…</vt:lpstr>
      <vt:lpstr>Presentazione standard di PowerPoint</vt:lpstr>
      <vt:lpstr>Presentazione standard di PowerPoint</vt:lpstr>
      <vt:lpstr>Come abbiamo fatto l’oversampling?</vt:lpstr>
      <vt:lpstr>Data balancing</vt:lpstr>
      <vt:lpstr>Data Modelling</vt:lpstr>
      <vt:lpstr>Addestramento</vt:lpstr>
      <vt:lpstr>Quale modello scegliere?</vt:lpstr>
      <vt:lpstr>Evaluation</vt:lpstr>
      <vt:lpstr>Metriche</vt:lpstr>
      <vt:lpstr>Deployment</vt:lpstr>
      <vt:lpstr>F1 Predictor</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F1 Predictor</dc:title>
  <dc:creator>TEODORO GRAUSO</dc:creator>
  <cp:lastModifiedBy>TEODORO GRAUSO</cp:lastModifiedBy>
  <cp:revision>60</cp:revision>
  <dcterms:created xsi:type="dcterms:W3CDTF">2024-02-14T09:49:25Z</dcterms:created>
  <dcterms:modified xsi:type="dcterms:W3CDTF">2024-02-16T11:13:03Z</dcterms:modified>
</cp:coreProperties>
</file>